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0"/>
  </p:notesMasterIdLst>
  <p:handoutMasterIdLst>
    <p:handoutMasterId r:id="rId61"/>
  </p:handoutMasterIdLst>
  <p:sldIdLst>
    <p:sldId id="277" r:id="rId5"/>
    <p:sldId id="282" r:id="rId6"/>
    <p:sldId id="284" r:id="rId7"/>
    <p:sldId id="257" r:id="rId8"/>
    <p:sldId id="258" r:id="rId9"/>
    <p:sldId id="278" r:id="rId10"/>
    <p:sldId id="279" r:id="rId11"/>
    <p:sldId id="280" r:id="rId12"/>
    <p:sldId id="281" r:id="rId13"/>
    <p:sldId id="285" r:id="rId14"/>
    <p:sldId id="286" r:id="rId15"/>
    <p:sldId id="292" r:id="rId16"/>
    <p:sldId id="288" r:id="rId17"/>
    <p:sldId id="291" r:id="rId18"/>
    <p:sldId id="290" r:id="rId19"/>
    <p:sldId id="294" r:id="rId20"/>
    <p:sldId id="296" r:id="rId21"/>
    <p:sldId id="317" r:id="rId22"/>
    <p:sldId id="316" r:id="rId23"/>
    <p:sldId id="297" r:id="rId24"/>
    <p:sldId id="308" r:id="rId25"/>
    <p:sldId id="309" r:id="rId26"/>
    <p:sldId id="300" r:id="rId27"/>
    <p:sldId id="301" r:id="rId28"/>
    <p:sldId id="310" r:id="rId29"/>
    <p:sldId id="303" r:id="rId30"/>
    <p:sldId id="311" r:id="rId31"/>
    <p:sldId id="319" r:id="rId32"/>
    <p:sldId id="302" r:id="rId33"/>
    <p:sldId id="312" r:id="rId34"/>
    <p:sldId id="304" r:id="rId35"/>
    <p:sldId id="321" r:id="rId36"/>
    <p:sldId id="322" r:id="rId37"/>
    <p:sldId id="306" r:id="rId38"/>
    <p:sldId id="307" r:id="rId39"/>
    <p:sldId id="305" r:id="rId40"/>
    <p:sldId id="323" r:id="rId41"/>
    <p:sldId id="327" r:id="rId42"/>
    <p:sldId id="325" r:id="rId43"/>
    <p:sldId id="326" r:id="rId44"/>
    <p:sldId id="328" r:id="rId45"/>
    <p:sldId id="329" r:id="rId46"/>
    <p:sldId id="330" r:id="rId47"/>
    <p:sldId id="343" r:id="rId48"/>
    <p:sldId id="331" r:id="rId49"/>
    <p:sldId id="332" r:id="rId50"/>
    <p:sldId id="333" r:id="rId51"/>
    <p:sldId id="334" r:id="rId52"/>
    <p:sldId id="335" r:id="rId53"/>
    <p:sldId id="336" r:id="rId54"/>
    <p:sldId id="337" r:id="rId55"/>
    <p:sldId id="338" r:id="rId56"/>
    <p:sldId id="339" r:id="rId57"/>
    <p:sldId id="341" r:id="rId58"/>
    <p:sldId id="34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howGuides="1">
      <p:cViewPr varScale="1">
        <p:scale>
          <a:sx n="82" d="100"/>
          <a:sy n="82" d="100"/>
        </p:scale>
        <p:origin x="581" y="72"/>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23-Oct-24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23-10-2024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4</a:t>
            </a:fld>
            <a:endParaRPr lang="en-IN"/>
          </a:p>
        </p:txBody>
      </p:sp>
    </p:spTree>
    <p:extLst>
      <p:ext uri="{BB962C8B-B14F-4D97-AF65-F5344CB8AC3E}">
        <p14:creationId xmlns:p14="http://schemas.microsoft.com/office/powerpoint/2010/main" val="104312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6</a:t>
            </a:fld>
            <a:endParaRPr lang="en-IN"/>
          </a:p>
        </p:txBody>
      </p:sp>
    </p:spTree>
    <p:extLst>
      <p:ext uri="{BB962C8B-B14F-4D97-AF65-F5344CB8AC3E}">
        <p14:creationId xmlns:p14="http://schemas.microsoft.com/office/powerpoint/2010/main" val="423479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7</a:t>
            </a:fld>
            <a:endParaRPr lang="en-IN"/>
          </a:p>
        </p:txBody>
      </p:sp>
    </p:spTree>
    <p:extLst>
      <p:ext uri="{BB962C8B-B14F-4D97-AF65-F5344CB8AC3E}">
        <p14:creationId xmlns:p14="http://schemas.microsoft.com/office/powerpoint/2010/main" val="233624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8</a:t>
            </a:fld>
            <a:endParaRPr lang="en-IN"/>
          </a:p>
        </p:txBody>
      </p:sp>
    </p:spTree>
    <p:extLst>
      <p:ext uri="{BB962C8B-B14F-4D97-AF65-F5344CB8AC3E}">
        <p14:creationId xmlns:p14="http://schemas.microsoft.com/office/powerpoint/2010/main" val="231657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9</a:t>
            </a:fld>
            <a:endParaRPr lang="en-IN"/>
          </a:p>
        </p:txBody>
      </p:sp>
    </p:spTree>
    <p:extLst>
      <p:ext uri="{BB962C8B-B14F-4D97-AF65-F5344CB8AC3E}">
        <p14:creationId xmlns:p14="http://schemas.microsoft.com/office/powerpoint/2010/main" val="300967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f20282af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2eff20282a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03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23-Oct-24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23-Oct-24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23-Oct-24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23-Oct-24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23-Oct-24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23-Oct-24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23-Oct-24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23-Oct-24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23-Oct-24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23-Oct-24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23-Oct-24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23-Oct-24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23-Oct-24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23-Oct-24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23-Oct-24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23-Oct-24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23-Oct-24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23-Oct-24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286859" y="23253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296000" y="3188796"/>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5016000" y="4075298"/>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Tree>
    <p:extLst>
      <p:ext uri="{BB962C8B-B14F-4D97-AF65-F5344CB8AC3E}">
        <p14:creationId xmlns:p14="http://schemas.microsoft.com/office/powerpoint/2010/main" val="162529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3676313" y="2686268"/>
            <a:ext cx="6349135" cy="1077218"/>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2 : Aggregate Data Models</a:t>
            </a:r>
          </a:p>
          <a:p>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18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883665" y="1241444"/>
            <a:ext cx="8280000" cy="4524315"/>
          </a:xfrm>
          <a:prstGeom prst="rect">
            <a:avLst/>
          </a:prstGeom>
          <a:noFill/>
        </p:spPr>
        <p:txBody>
          <a:bodyPr wrap="square" rtlCol="0">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 </a:t>
            </a:r>
            <a:r>
              <a:rPr lang="en-US" b="1" dirty="0">
                <a:solidFill>
                  <a:srgbClr val="FF0000"/>
                </a:solidFill>
                <a:highlight>
                  <a:srgbClr val="FFFF00"/>
                </a:highlight>
                <a:latin typeface="Times New Roman" panose="02020603050405020304" pitchFamily="18" charset="0"/>
                <a:cs typeface="Times New Roman" panose="02020603050405020304" pitchFamily="18" charset="0"/>
              </a:rPr>
              <a:t>data model</a:t>
            </a:r>
            <a:r>
              <a:rPr lang="en-US" dirty="0">
                <a:solidFill>
                  <a:srgbClr val="FF0000"/>
                </a:solidFill>
                <a:highlight>
                  <a:srgbClr val="FFFF00"/>
                </a:highlight>
                <a:latin typeface="Times New Roman" panose="02020603050405020304" pitchFamily="18" charset="0"/>
                <a:cs typeface="Times New Roman" panose="02020603050405020304" pitchFamily="18" charset="0"/>
              </a:rPr>
              <a:t> is the model through which we </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perceive and manipulate our data </a:t>
            </a:r>
            <a:r>
              <a:rPr lang="en-US" dirty="0">
                <a:solidFill>
                  <a:srgbClr val="FF0000"/>
                </a:solidFill>
                <a:highlight>
                  <a:srgbClr val="FFFF00"/>
                </a:highlight>
                <a:latin typeface="Times New Roman" panose="02020603050405020304" pitchFamily="18" charset="0"/>
                <a:cs typeface="Times New Roman" panose="02020603050405020304" pitchFamily="18" charset="0"/>
              </a:rPr>
              <a:t>and it also describes how we interact with the data in the database</a:t>
            </a:r>
            <a:r>
              <a:rPr lang="en-US"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This is distinct from a </a:t>
            </a:r>
            <a:r>
              <a:rPr lang="en-US" b="1" dirty="0">
                <a:solidFill>
                  <a:srgbClr val="FF0000"/>
                </a:solidFill>
                <a:highlight>
                  <a:srgbClr val="FFFF00"/>
                </a:highlight>
                <a:latin typeface="Times New Roman" panose="02020603050405020304" pitchFamily="18" charset="0"/>
                <a:cs typeface="Times New Roman" panose="02020603050405020304" pitchFamily="18" charset="0"/>
              </a:rPr>
              <a:t>storage model</a:t>
            </a:r>
            <a:r>
              <a:rPr lang="en-US" dirty="0">
                <a:solidFill>
                  <a:srgbClr val="FF0000"/>
                </a:solidFill>
                <a:highlight>
                  <a:srgbClr val="FFFF00"/>
                </a:highlight>
                <a:latin typeface="Times New Roman" panose="02020603050405020304" pitchFamily="18" charset="0"/>
                <a:cs typeface="Times New Roman" panose="02020603050405020304" pitchFamily="18" charset="0"/>
              </a:rPr>
              <a:t>, which describes how the database stores and manipulates the data internally</a:t>
            </a:r>
            <a:r>
              <a:rPr lang="en-US"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 is a term that comes from Domain-Driven Design. In Domain-Driven Design, </a:t>
            </a:r>
            <a:r>
              <a:rPr lang="en-US" dirty="0">
                <a:solidFill>
                  <a:srgbClr val="FF0000"/>
                </a:solidFill>
                <a:highlight>
                  <a:srgbClr val="FFFF00"/>
                </a:highlight>
                <a:latin typeface="Times New Roman" panose="02020603050405020304" pitchFamily="18" charset="0"/>
                <a:cs typeface="Times New Roman" panose="02020603050405020304" pitchFamily="18" charset="0"/>
              </a:rPr>
              <a:t>an aggregate is a collection of related objects that we wish to treat as a unit</a:t>
            </a:r>
            <a:r>
              <a:rPr lang="en-US"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Aggregates </a:t>
            </a:r>
            <a:r>
              <a:rPr lang="en-US" dirty="0">
                <a:solidFill>
                  <a:srgbClr val="FF0000"/>
                </a:solidFill>
                <a:highlight>
                  <a:srgbClr val="FFFF00"/>
                </a:highlight>
                <a:latin typeface="Times New Roman" panose="02020603050405020304" pitchFamily="18" charset="0"/>
                <a:cs typeface="Times New Roman" panose="02020603050405020304" pitchFamily="18" charset="0"/>
              </a:rPr>
              <a:t>make it easier for the database to manage data storage over clusters.</a:t>
            </a:r>
          </a:p>
          <a:p>
            <a:pPr marL="342900" indent="-342900" algn="just">
              <a:buFont typeface="+mj-lt"/>
              <a:buAutoNum type="arabicPeriod"/>
            </a:pPr>
            <a:endParaRPr lang="en-IN" dirty="0">
              <a:solidFill>
                <a:srgbClr val="FF0000"/>
              </a:solidFill>
              <a:highlight>
                <a:srgbClr val="FFFF00"/>
              </a:highligh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Aggregate-oriented databases work best when most data interaction is done with the same aggregate.</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Ex: when there is need to get an order and all its details, it better to store order as an aggregate object</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67151" y="189000"/>
            <a:ext cx="36000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a:t>
            </a:r>
          </a:p>
        </p:txBody>
      </p:sp>
    </p:spTree>
    <p:extLst>
      <p:ext uri="{BB962C8B-B14F-4D97-AF65-F5344CB8AC3E}">
        <p14:creationId xmlns:p14="http://schemas.microsoft.com/office/powerpoint/2010/main" val="237276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496000" y="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data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00785" y="602105"/>
            <a:ext cx="8435214" cy="4266895"/>
          </a:xfrm>
          <a:prstGeom prst="rect">
            <a:avLst/>
          </a:prstGeom>
        </p:spPr>
      </p:pic>
      <p:sp>
        <p:nvSpPr>
          <p:cNvPr id="9" name="Rectangle 8"/>
          <p:cNvSpPr/>
          <p:nvPr/>
        </p:nvSpPr>
        <p:spPr>
          <a:xfrm>
            <a:off x="2607665" y="5229000"/>
            <a:ext cx="8431535" cy="1325043"/>
          </a:xfrm>
          <a:prstGeom prst="rect">
            <a:avLst/>
          </a:prstGeom>
        </p:spPr>
        <p:txBody>
          <a:bodyPr wrap="square">
            <a:spAutoFit/>
          </a:bodyPr>
          <a:lstStyle/>
          <a:p>
            <a:pPr marL="12700" marR="5080" algn="just">
              <a:lnSpc>
                <a:spcPct val="89300"/>
              </a:lnSpc>
              <a:spcBef>
                <a:spcPts val="345"/>
              </a:spcBef>
            </a:pPr>
            <a:r>
              <a:rPr lang="en-US" b="1" i="1" spc="-5" dirty="0">
                <a:solidFill>
                  <a:srgbClr val="002060"/>
                </a:solidFill>
                <a:latin typeface="Times New Roman"/>
                <a:cs typeface="Times New Roman"/>
              </a:rPr>
              <a:t>Note</a:t>
            </a:r>
            <a:r>
              <a:rPr lang="en-US" i="1" spc="-5" dirty="0">
                <a:solidFill>
                  <a:srgbClr val="002060"/>
                </a:solidFill>
                <a:latin typeface="Times New Roman"/>
                <a:cs typeface="Times New Roman"/>
              </a:rPr>
              <a:t>:</a:t>
            </a:r>
            <a:r>
              <a:rPr lang="en-US" i="1" spc="-35" dirty="0">
                <a:solidFill>
                  <a:srgbClr val="002060"/>
                </a:solidFill>
                <a:latin typeface="Times New Roman"/>
                <a:cs typeface="Times New Roman"/>
              </a:rPr>
              <a:t> </a:t>
            </a:r>
            <a:r>
              <a:rPr lang="en-US" i="1" spc="-10" dirty="0">
                <a:solidFill>
                  <a:srgbClr val="002060"/>
                </a:solidFill>
                <a:latin typeface="Arial"/>
                <a:cs typeface="Arial"/>
              </a:rPr>
              <a:t>Address</a:t>
            </a:r>
            <a:r>
              <a:rPr lang="en-US" i="1" spc="-85" dirty="0">
                <a:solidFill>
                  <a:srgbClr val="002060"/>
                </a:solidFill>
                <a:latin typeface="Arial"/>
                <a:cs typeface="Arial"/>
              </a:rPr>
              <a:t> </a:t>
            </a:r>
            <a:r>
              <a:rPr lang="en-US" i="1" spc="-10" dirty="0">
                <a:solidFill>
                  <a:srgbClr val="002060"/>
                </a:solidFill>
                <a:latin typeface="Times New Roman"/>
                <a:cs typeface="Times New Roman"/>
              </a:rPr>
              <a:t>is</a:t>
            </a:r>
            <a:r>
              <a:rPr lang="en-US" i="1" spc="5" dirty="0">
                <a:solidFill>
                  <a:srgbClr val="002060"/>
                </a:solidFill>
                <a:latin typeface="Times New Roman"/>
                <a:cs typeface="Times New Roman"/>
              </a:rPr>
              <a:t> </a:t>
            </a:r>
            <a:r>
              <a:rPr lang="en-US" i="1" spc="-15" dirty="0">
                <a:solidFill>
                  <a:srgbClr val="002060"/>
                </a:solidFill>
                <a:latin typeface="Times New Roman"/>
                <a:cs typeface="Times New Roman"/>
              </a:rPr>
              <a:t>strongly</a:t>
            </a:r>
            <a:r>
              <a:rPr lang="en-US" i="1" spc="-40" dirty="0">
                <a:solidFill>
                  <a:srgbClr val="002060"/>
                </a:solidFill>
                <a:latin typeface="Times New Roman"/>
                <a:cs typeface="Times New Roman"/>
              </a:rPr>
              <a:t> </a:t>
            </a:r>
            <a:r>
              <a:rPr lang="en-US" i="1" spc="-10" dirty="0">
                <a:solidFill>
                  <a:srgbClr val="002060"/>
                </a:solidFill>
                <a:latin typeface="Times New Roman"/>
                <a:cs typeface="Times New Roman"/>
              </a:rPr>
              <a:t>aggregated</a:t>
            </a:r>
            <a:r>
              <a:rPr lang="en-US" i="1" spc="-50" dirty="0">
                <a:solidFill>
                  <a:srgbClr val="002060"/>
                </a:solidFill>
                <a:latin typeface="Times New Roman"/>
                <a:cs typeface="Times New Roman"/>
              </a:rPr>
              <a:t> </a:t>
            </a:r>
            <a:r>
              <a:rPr lang="en-US" i="1" spc="-5" dirty="0">
                <a:solidFill>
                  <a:srgbClr val="002060"/>
                </a:solidFill>
                <a:latin typeface="Times New Roman"/>
                <a:cs typeface="Times New Roman"/>
              </a:rPr>
              <a:t>into</a:t>
            </a:r>
            <a:r>
              <a:rPr lang="en-US" i="1" spc="-30" dirty="0">
                <a:solidFill>
                  <a:srgbClr val="002060"/>
                </a:solidFill>
                <a:latin typeface="Times New Roman"/>
                <a:cs typeface="Times New Roman"/>
              </a:rPr>
              <a:t> </a:t>
            </a:r>
            <a:r>
              <a:rPr lang="en-US" i="1" spc="-5" dirty="0">
                <a:solidFill>
                  <a:srgbClr val="002060"/>
                </a:solidFill>
                <a:latin typeface="Times New Roman"/>
                <a:cs typeface="Times New Roman"/>
              </a:rPr>
              <a:t>Customer</a:t>
            </a:r>
            <a:r>
              <a:rPr lang="en-US" i="1" spc="-45" dirty="0">
                <a:solidFill>
                  <a:srgbClr val="002060"/>
                </a:solidFill>
                <a:latin typeface="Times New Roman"/>
                <a:cs typeface="Times New Roman"/>
              </a:rPr>
              <a:t> </a:t>
            </a:r>
            <a:r>
              <a:rPr lang="en-US" i="1" spc="-10" dirty="0">
                <a:solidFill>
                  <a:srgbClr val="002060"/>
                </a:solidFill>
                <a:latin typeface="Times New Roman"/>
                <a:cs typeface="Times New Roman"/>
              </a:rPr>
              <a:t>(implicit</a:t>
            </a:r>
            <a:r>
              <a:rPr lang="en-US" i="1" spc="5" dirty="0">
                <a:solidFill>
                  <a:srgbClr val="002060"/>
                </a:solidFill>
                <a:latin typeface="Times New Roman"/>
                <a:cs typeface="Times New Roman"/>
              </a:rPr>
              <a:t> </a:t>
            </a:r>
            <a:r>
              <a:rPr lang="en-US" i="1" spc="-10" dirty="0">
                <a:solidFill>
                  <a:srgbClr val="002060"/>
                </a:solidFill>
                <a:latin typeface="Times New Roman"/>
                <a:cs typeface="Times New Roman"/>
              </a:rPr>
              <a:t>cardinality</a:t>
            </a:r>
            <a:r>
              <a:rPr lang="en-US" i="1" spc="-85" dirty="0">
                <a:solidFill>
                  <a:srgbClr val="002060"/>
                </a:solidFill>
                <a:latin typeface="Times New Roman"/>
                <a:cs typeface="Times New Roman"/>
              </a:rPr>
              <a:t> </a:t>
            </a:r>
            <a:r>
              <a:rPr lang="en-US" i="1" spc="-5" dirty="0">
                <a:solidFill>
                  <a:srgbClr val="002060"/>
                </a:solidFill>
                <a:latin typeface="Times New Roman"/>
                <a:cs typeface="Times New Roman"/>
              </a:rPr>
              <a:t>0..1).</a:t>
            </a:r>
            <a:r>
              <a:rPr lang="en-US" i="1" spc="-30" dirty="0">
                <a:solidFill>
                  <a:srgbClr val="002060"/>
                </a:solidFill>
                <a:latin typeface="Times New Roman"/>
                <a:cs typeface="Times New Roman"/>
              </a:rPr>
              <a:t> </a:t>
            </a:r>
            <a:r>
              <a:rPr lang="en-US" i="1" spc="-5" dirty="0">
                <a:solidFill>
                  <a:srgbClr val="002060"/>
                </a:solidFill>
                <a:latin typeface="Arial"/>
                <a:cs typeface="Arial"/>
              </a:rPr>
              <a:t>Order </a:t>
            </a:r>
            <a:r>
              <a:rPr lang="en-US" i="1" spc="-540" dirty="0">
                <a:solidFill>
                  <a:srgbClr val="002060"/>
                </a:solidFill>
                <a:latin typeface="Arial"/>
                <a:cs typeface="Arial"/>
              </a:rPr>
              <a: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a:t>
            </a:r>
            <a:r>
              <a:rPr lang="en-US" i="1" spc="-5" dirty="0">
                <a:solidFill>
                  <a:srgbClr val="002060"/>
                </a:solidFill>
                <a:latin typeface="Times New Roman"/>
                <a:cs typeface="Times New Roman"/>
              </a:rPr>
              <a:t>, </a:t>
            </a:r>
            <a:r>
              <a:rPr lang="en-US" i="1" spc="-5" dirty="0" err="1">
                <a:solidFill>
                  <a:srgbClr val="002060"/>
                </a:solidFill>
                <a:latin typeface="Arial"/>
                <a:cs typeface="Arial"/>
              </a:rPr>
              <a:t>OrderItem</a:t>
            </a:r>
            <a:r>
              <a:rPr lang="en-US" i="1" spc="-5" dirty="0">
                <a:solidFill>
                  <a:srgbClr val="002060"/>
                </a:solidFill>
                <a:latin typeface="Arial"/>
                <a:cs typeface="Arial"/>
              </a:rPr>
              <a:t> </a:t>
            </a:r>
            <a:r>
              <a:rPr lang="en-US" i="1" dirty="0">
                <a:solidFill>
                  <a:srgbClr val="002060"/>
                </a:solidFill>
                <a:latin typeface="Times New Roman"/>
                <a:cs typeface="Times New Roman"/>
              </a:rPr>
              <a:t>and </a:t>
            </a:r>
            <a:r>
              <a:rPr lang="en-US" i="1" spc="-10" dirty="0">
                <a:solidFill>
                  <a:srgbClr val="002060"/>
                </a:solidFill>
                <a:latin typeface="Arial"/>
                <a:cs typeface="Arial"/>
              </a:rPr>
              <a:t>Payment. Payment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5" dirty="0">
                <a:solidFill>
                  <a:srgbClr val="002060"/>
                </a:solidFill>
                <a:latin typeface="Times New Roman"/>
                <a:cs typeface="Times New Roman"/>
              </a:rPr>
              <a:t>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Addresses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spc="-5" dirty="0">
                <a:solidFill>
                  <a:srgbClr val="002060"/>
                </a:solidFill>
                <a:latin typeface="Times New Roman"/>
                <a:cs typeface="Times New Roman"/>
              </a:rPr>
              <a:t>means </a:t>
            </a:r>
            <a:r>
              <a:rPr lang="en-US" i="1" dirty="0">
                <a:solidFill>
                  <a:srgbClr val="002060"/>
                </a:solidFill>
                <a:latin typeface="Times New Roman"/>
                <a:cs typeface="Times New Roman"/>
              </a:rPr>
              <a:t>that </a:t>
            </a:r>
            <a:r>
              <a:rPr lang="en-US" i="1" spc="-5" dirty="0">
                <a:solidFill>
                  <a:srgbClr val="002060"/>
                </a:solidFill>
                <a:latin typeface="Times New Roman"/>
                <a:cs typeface="Times New Roman"/>
              </a:rPr>
              <a:t>a single </a:t>
            </a:r>
            <a:r>
              <a:rPr lang="en-US" i="1" spc="-5" dirty="0" err="1">
                <a:solidFill>
                  <a:srgbClr val="002060"/>
                </a:solidFill>
                <a:latin typeface="Times New Roman"/>
                <a:cs typeface="Times New Roman"/>
              </a:rPr>
              <a:t>istance</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of </a:t>
            </a:r>
            <a:r>
              <a:rPr lang="en-US" i="1" spc="5" dirty="0">
                <a:solidFill>
                  <a:srgbClr val="002060"/>
                </a:solidFill>
                <a:latin typeface="Times New Roman"/>
                <a:cs typeface="Times New Roman"/>
              </a:rPr>
              <a:t> </a:t>
            </a:r>
            <a:r>
              <a:rPr lang="en-US" i="1" spc="-10" dirty="0">
                <a:solidFill>
                  <a:srgbClr val="002060"/>
                </a:solidFill>
                <a:latin typeface="Arial"/>
                <a:cs typeface="Arial"/>
              </a:rPr>
              <a:t>Address </a:t>
            </a:r>
            <a:r>
              <a:rPr lang="en-US" i="1" spc="-10" dirty="0">
                <a:solidFill>
                  <a:srgbClr val="002060"/>
                </a:solidFill>
                <a:latin typeface="Times New Roman"/>
                <a:cs typeface="Times New Roman"/>
              </a:rPr>
              <a:t>is aggregated </a:t>
            </a:r>
            <a:r>
              <a:rPr lang="en-US" i="1" spc="-5" dirty="0">
                <a:solidFill>
                  <a:srgbClr val="002060"/>
                </a:solidFill>
                <a:latin typeface="Times New Roman"/>
                <a:cs typeface="Times New Roman"/>
              </a:rPr>
              <a:t>into a single instance </a:t>
            </a:r>
            <a:r>
              <a:rPr lang="en-US" i="1" dirty="0">
                <a:solidFill>
                  <a:srgbClr val="002060"/>
                </a:solidFill>
                <a:latin typeface="Times New Roman"/>
                <a:cs typeface="Times New Roman"/>
              </a:rPr>
              <a:t>of </a:t>
            </a:r>
            <a:r>
              <a:rPr lang="en-US" i="1" spc="-20" dirty="0">
                <a:solidFill>
                  <a:srgbClr val="002060"/>
                </a:solidFill>
                <a:latin typeface="Arial"/>
                <a:cs typeface="Arial"/>
              </a:rPr>
              <a:t>Customer, </a:t>
            </a:r>
            <a:r>
              <a:rPr lang="en-US" i="1" dirty="0">
                <a:solidFill>
                  <a:srgbClr val="002060"/>
                </a:solidFill>
                <a:latin typeface="Times New Roman"/>
                <a:cs typeface="Times New Roman"/>
              </a:rPr>
              <a:t>or </a:t>
            </a:r>
            <a:r>
              <a:rPr lang="en-US" i="1" spc="-5" dirty="0">
                <a:solidFill>
                  <a:srgbClr val="002060"/>
                </a:solidFill>
                <a:latin typeface="Arial"/>
                <a:cs typeface="Arial"/>
              </a:rPr>
              <a:t>Order</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or </a:t>
            </a:r>
            <a:r>
              <a:rPr lang="en-US" i="1" spc="-10" dirty="0">
                <a:solidFill>
                  <a:srgbClr val="002060"/>
                </a:solidFill>
                <a:latin typeface="Arial"/>
                <a:cs typeface="Arial"/>
              </a:rPr>
              <a:t>Payment</a:t>
            </a:r>
            <a:r>
              <a:rPr lang="en-US" i="1" spc="-10" dirty="0">
                <a:solidFill>
                  <a:srgbClr val="002060"/>
                </a:solidFill>
                <a:latin typeface="Times New Roman"/>
                <a:cs typeface="Times New Roman"/>
              </a:rPr>
              <a:t>, </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but</a:t>
            </a:r>
            <a:r>
              <a:rPr lang="en-US" i="1" spc="-55" dirty="0">
                <a:solidFill>
                  <a:srgbClr val="002060"/>
                </a:solidFill>
                <a:latin typeface="Times New Roman"/>
                <a:cs typeface="Times New Roman"/>
              </a:rPr>
              <a:t> </a:t>
            </a:r>
            <a:r>
              <a:rPr lang="en-US" i="1" dirty="0">
                <a:solidFill>
                  <a:srgbClr val="002060"/>
                </a:solidFill>
                <a:latin typeface="Times New Roman"/>
                <a:cs typeface="Times New Roman"/>
              </a:rPr>
              <a:t>not</a:t>
            </a:r>
            <a:r>
              <a:rPr lang="en-US" i="1" spc="-25" dirty="0">
                <a:solidFill>
                  <a:srgbClr val="002060"/>
                </a:solidFill>
                <a:latin typeface="Times New Roman"/>
                <a:cs typeface="Times New Roman"/>
              </a:rPr>
              <a:t> </a:t>
            </a:r>
            <a:r>
              <a:rPr lang="en-US" i="1" spc="-10" dirty="0">
                <a:solidFill>
                  <a:srgbClr val="002060"/>
                </a:solidFill>
                <a:latin typeface="Times New Roman"/>
                <a:cs typeface="Times New Roman"/>
              </a:rPr>
              <a:t>in </a:t>
            </a:r>
            <a:r>
              <a:rPr lang="en-US" i="1" spc="-25" dirty="0">
                <a:solidFill>
                  <a:srgbClr val="002060"/>
                </a:solidFill>
                <a:latin typeface="Times New Roman"/>
                <a:cs typeface="Times New Roman"/>
              </a:rPr>
              <a:t>more</a:t>
            </a:r>
            <a:r>
              <a:rPr lang="en-US" i="1" spc="-20" dirty="0">
                <a:solidFill>
                  <a:srgbClr val="002060"/>
                </a:solidFill>
                <a:latin typeface="Times New Roman"/>
                <a:cs typeface="Times New Roman"/>
              </a:rPr>
              <a:t> </a:t>
            </a:r>
            <a:r>
              <a:rPr lang="en-US" i="1" dirty="0">
                <a:solidFill>
                  <a:srgbClr val="002060"/>
                </a:solidFill>
                <a:latin typeface="Times New Roman"/>
                <a:cs typeface="Times New Roman"/>
              </a:rPr>
              <a:t>than</a:t>
            </a:r>
            <a:r>
              <a:rPr lang="en-US" i="1" spc="445" dirty="0">
                <a:solidFill>
                  <a:srgbClr val="002060"/>
                </a:solidFill>
                <a:latin typeface="Times New Roman"/>
                <a:cs typeface="Times New Roman"/>
              </a:rPr>
              <a:t> </a:t>
            </a:r>
            <a:r>
              <a:rPr lang="en-US" i="1" dirty="0">
                <a:solidFill>
                  <a:srgbClr val="002060"/>
                </a:solidFill>
                <a:latin typeface="Times New Roman"/>
                <a:cs typeface="Times New Roman"/>
              </a:rPr>
              <a:t>one)</a:t>
            </a:r>
            <a:endParaRPr lang="en-US" dirty="0">
              <a:solidFill>
                <a:srgbClr val="002060"/>
              </a:solidFill>
              <a:latin typeface="Times New Roman"/>
              <a:cs typeface="Times New Roman"/>
            </a:endParaRPr>
          </a:p>
        </p:txBody>
      </p:sp>
    </p:spTree>
    <p:extLst>
      <p:ext uri="{BB962C8B-B14F-4D97-AF65-F5344CB8AC3E}">
        <p14:creationId xmlns:p14="http://schemas.microsoft.com/office/powerpoint/2010/main" val="184536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 data for the above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152623" y="1520726"/>
            <a:ext cx="7263377" cy="4428273"/>
          </a:xfrm>
          <a:prstGeom prst="rect">
            <a:avLst/>
          </a:prstGeom>
        </p:spPr>
      </p:pic>
    </p:spTree>
    <p:extLst>
      <p:ext uri="{BB962C8B-B14F-4D97-AF65-F5344CB8AC3E}">
        <p14:creationId xmlns:p14="http://schemas.microsoft.com/office/powerpoint/2010/main" val="424084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of Relations and Aggregates</a:t>
            </a: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pic>
        <p:nvPicPr>
          <p:cNvPr id="14" name="Picture 13"/>
          <p:cNvPicPr>
            <a:picLocks noChangeAspect="1"/>
          </p:cNvPicPr>
          <p:nvPr/>
        </p:nvPicPr>
        <p:blipFill>
          <a:blip r:embed="rId3"/>
          <a:stretch>
            <a:fillRect/>
          </a:stretch>
        </p:blipFill>
        <p:spPr>
          <a:xfrm>
            <a:off x="2575492" y="1474470"/>
            <a:ext cx="4960508" cy="4540483"/>
          </a:xfrm>
          <a:prstGeom prst="rect">
            <a:avLst/>
          </a:prstGeom>
        </p:spPr>
      </p:pic>
      <p:sp>
        <p:nvSpPr>
          <p:cNvPr id="15" name="TextBox 14"/>
          <p:cNvSpPr txBox="1"/>
          <p:nvPr/>
        </p:nvSpPr>
        <p:spPr>
          <a:xfrm>
            <a:off x="7536000" y="1494790"/>
            <a:ext cx="3846387" cy="4401205"/>
          </a:xfrm>
          <a:prstGeom prst="rect">
            <a:avLst/>
          </a:prstGeom>
          <a:noFill/>
        </p:spPr>
        <p:txBody>
          <a:bodyPr wrap="square" rtlCol="0">
            <a:spAutoFit/>
          </a:bodyPr>
          <a:lstStyle/>
          <a:p>
            <a:pPr marL="342900" indent="-342900" algn="just">
              <a:buFont typeface="+mj-lt"/>
              <a:buAutoNum type="arabicPeriod"/>
            </a:pPr>
            <a:r>
              <a:rPr lang="en-US" sz="2000" b="1" dirty="0">
                <a:latin typeface="Times New Roman" panose="02020603050405020304" pitchFamily="18" charset="0"/>
                <a:cs typeface="Times New Roman" panose="02020603050405020304" pitchFamily="18" charset="0"/>
              </a:rPr>
              <a:t>Customer</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Orders</a:t>
            </a:r>
            <a:r>
              <a:rPr lang="en-US" sz="2000" dirty="0">
                <a:latin typeface="Times New Roman" panose="02020603050405020304" pitchFamily="18" charset="0"/>
                <a:cs typeface="Times New Roman" panose="02020603050405020304" pitchFamily="18" charset="0"/>
              </a:rPr>
              <a:t> link between them represent an aggregate.</a:t>
            </a: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The diamond shows how data fit into the aggregate structure.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Customer contains a list of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Payment also contains the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address appears three times and it is copied each time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domain is fit where we don’t want to change shipping and billing address.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208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573597" y="397252"/>
            <a:ext cx="8529530"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JSON format- A common representation for data in NoSQL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632535" y="1474470"/>
            <a:ext cx="6411653" cy="4750044"/>
          </a:xfrm>
          <a:prstGeom prst="rect">
            <a:avLst/>
          </a:prstGeom>
        </p:spPr>
      </p:pic>
    </p:spTree>
    <p:extLst>
      <p:ext uri="{BB962C8B-B14F-4D97-AF65-F5344CB8AC3E}">
        <p14:creationId xmlns:p14="http://schemas.microsoft.com/office/powerpoint/2010/main" val="276762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11" name="Picture 10"/>
          <p:cNvPicPr>
            <a:picLocks noChangeAspect="1"/>
          </p:cNvPicPr>
          <p:nvPr/>
        </p:nvPicPr>
        <p:blipFill>
          <a:blip r:embed="rId3"/>
          <a:stretch>
            <a:fillRect/>
          </a:stretch>
        </p:blipFill>
        <p:spPr>
          <a:xfrm>
            <a:off x="2442878" y="1269001"/>
            <a:ext cx="4811013" cy="5529208"/>
          </a:xfrm>
          <a:prstGeom prst="rect">
            <a:avLst/>
          </a:prstGeom>
        </p:spPr>
      </p:pic>
      <p:sp>
        <p:nvSpPr>
          <p:cNvPr id="3" name="TextBox 2"/>
          <p:cNvSpPr txBox="1"/>
          <p:nvPr/>
        </p:nvSpPr>
        <p:spPr>
          <a:xfrm>
            <a:off x="2700785" y="83027"/>
            <a:ext cx="8498722" cy="144655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Embed all the objects for customer and the customer’s orders - An alternative way of aggregating data</a:t>
            </a:r>
          </a:p>
          <a:p>
            <a:pPr algn="ct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7176000" y="1415735"/>
            <a:ext cx="4320000" cy="5194530"/>
          </a:xfrm>
          <a:prstGeom prst="rect">
            <a:avLst/>
          </a:prstGeom>
        </p:spPr>
      </p:pic>
    </p:spTree>
    <p:extLst>
      <p:ext uri="{BB962C8B-B14F-4D97-AF65-F5344CB8AC3E}">
        <p14:creationId xmlns:p14="http://schemas.microsoft.com/office/powerpoint/2010/main" val="74325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1776000" y="143492"/>
            <a:ext cx="8529530"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Consequences of Aggregate Orientation</a:t>
            </a:r>
          </a:p>
        </p:txBody>
      </p:sp>
      <p:sp>
        <p:nvSpPr>
          <p:cNvPr id="3" name="TextBox 2"/>
          <p:cNvSpPr txBox="1"/>
          <p:nvPr/>
        </p:nvSpPr>
        <p:spPr>
          <a:xfrm>
            <a:off x="2785351" y="896762"/>
            <a:ext cx="8414155" cy="5444054"/>
          </a:xfrm>
          <a:prstGeom prst="rect">
            <a:avLst/>
          </a:prstGeom>
          <a:noFill/>
        </p:spPr>
        <p:txBody>
          <a:bodyPr wrap="square" rtlCol="0">
            <a:spAutoFit/>
          </a:bodyPr>
          <a:lstStyle/>
          <a:p>
            <a:pPr marL="342900" indent="-342900" algn="just">
              <a:lnSpc>
                <a:spcPct val="150000"/>
              </a:lnSpc>
              <a:buFont typeface="+mj-lt"/>
              <a:buAutoNum type="arabicPeriod"/>
            </a:pPr>
            <a:r>
              <a:rPr lang="en-US" dirty="0">
                <a:solidFill>
                  <a:srgbClr val="FF0000"/>
                </a:solidFill>
                <a:highlight>
                  <a:srgbClr val="FFFF00"/>
                </a:highlight>
                <a:latin typeface="Times New Roman" panose="02020603050405020304" pitchFamily="18" charset="0"/>
                <a:cs typeface="Times New Roman" panose="02020603050405020304" pitchFamily="18" charset="0"/>
              </a:rPr>
              <a:t>Aggregation is not a logical data property it is all about how the data is being used by applications.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It has an important consequence for transactions.</a:t>
            </a:r>
          </a:p>
          <a:p>
            <a:pPr marL="342900" indent="-342900" algn="just">
              <a:lnSpc>
                <a:spcPct val="150000"/>
              </a:lnSpc>
              <a:buFont typeface="+mj-lt"/>
              <a:buAutoNum type="arabicPeriod"/>
            </a:pPr>
            <a:r>
              <a:rPr lang="en-US" dirty="0">
                <a:solidFill>
                  <a:srgbClr val="FF0000"/>
                </a:solidFill>
                <a:highlight>
                  <a:srgbClr val="FFFF00"/>
                </a:highlight>
                <a:latin typeface="Times New Roman" panose="02020603050405020304" pitchFamily="18" charset="0"/>
                <a:cs typeface="Times New Roman" panose="02020603050405020304" pitchFamily="18" charset="0"/>
              </a:rPr>
              <a:t>NoSQL</a:t>
            </a:r>
            <a:r>
              <a:rPr lang="en-US" dirty="0">
                <a:latin typeface="Times New Roman" panose="02020603050405020304" pitchFamily="18" charset="0"/>
                <a:cs typeface="Times New Roman" panose="02020603050405020304" pitchFamily="18" charset="0"/>
              </a:rPr>
              <a:t> databases don’t support ACID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tomic, </a:t>
            </a:r>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onsistent, </a:t>
            </a:r>
            <a:r>
              <a:rPr lang="en-US" b="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solated, and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urable</a:t>
            </a:r>
            <a:r>
              <a:rPr lang="en-US" dirty="0"/>
              <a:t>) </a:t>
            </a:r>
            <a:r>
              <a:rPr lang="en-US" dirty="0">
                <a:solidFill>
                  <a:srgbClr val="FF0000"/>
                </a:solidFill>
                <a:highlight>
                  <a:srgbClr val="FFFF00"/>
                </a:highlight>
                <a:latin typeface="Times New Roman" panose="02020603050405020304" pitchFamily="18" charset="0"/>
                <a:cs typeface="Times New Roman" panose="02020603050405020304" pitchFamily="18" charset="0"/>
              </a:rPr>
              <a:t>transactions thus sacrificing consistency.</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Aggregate-oriented databases support the atomic manipulation of a single aggregate at a time.</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If a retailer wants to analyze its product sales over the last few months, then an order aggregate becomes a trouble. To get to product sales history, you’ll have to dig into every aggregate in the database.</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An aggregate structure may be an obstacle for others but help with some data interactions.</a:t>
            </a:r>
          </a:p>
          <a:p>
            <a:pPr marL="342900" indent="-342900" algn="just">
              <a:lnSpc>
                <a:spcPct val="150000"/>
              </a:lnSpc>
              <a:buFont typeface="+mj-lt"/>
              <a:buAutoNum type="arabicPeriod"/>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802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3216000" y="549000"/>
            <a:ext cx="7920000"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Pictorial Representation of ACID property</a:t>
            </a:r>
          </a:p>
        </p:txBody>
      </p:sp>
      <p:pic>
        <p:nvPicPr>
          <p:cNvPr id="11" name="Picture 10"/>
          <p:cNvPicPr>
            <a:picLocks noChangeAspect="1"/>
          </p:cNvPicPr>
          <p:nvPr/>
        </p:nvPicPr>
        <p:blipFill>
          <a:blip r:embed="rId3"/>
          <a:stretch>
            <a:fillRect/>
          </a:stretch>
        </p:blipFill>
        <p:spPr>
          <a:xfrm>
            <a:off x="2640340" y="1923742"/>
            <a:ext cx="8511692" cy="4178515"/>
          </a:xfrm>
          <a:prstGeom prst="rect">
            <a:avLst/>
          </a:prstGeom>
        </p:spPr>
      </p:pic>
    </p:spTree>
    <p:extLst>
      <p:ext uri="{BB962C8B-B14F-4D97-AF65-F5344CB8AC3E}">
        <p14:creationId xmlns:p14="http://schemas.microsoft.com/office/powerpoint/2010/main" val="420853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2600194" y="549000"/>
            <a:ext cx="4370537"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ACID Properties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64694" y="1740353"/>
            <a:ext cx="8280000" cy="3816429"/>
          </a:xfrm>
          <a:prstGeom prst="rect">
            <a:avLst/>
          </a:prstGeom>
          <a:noFill/>
        </p:spPr>
        <p:txBody>
          <a:bodyPr wrap="square" rtlCol="0">
            <a:spAutoFit/>
          </a:bodyPr>
          <a:lstStyle/>
          <a:p>
            <a:pPr marL="457200" indent="-457200" algn="just">
              <a:buFont typeface="+mj-lt"/>
              <a:buAutoNum type="arabicPeriod"/>
            </a:pPr>
            <a:r>
              <a:rPr lang="en-IN" sz="2200" b="1" dirty="0">
                <a:latin typeface="Times New Roman" panose="02020603050405020304" pitchFamily="18" charset="0"/>
                <a:cs typeface="Times New Roman" panose="02020603050405020304" pitchFamily="18" charset="0"/>
              </a:rPr>
              <a:t>A</a:t>
            </a:r>
            <a:r>
              <a:rPr lang="en-IN" sz="2200" dirty="0">
                <a:latin typeface="Times New Roman" panose="02020603050405020304" pitchFamily="18" charset="0"/>
                <a:cs typeface="Times New Roman" panose="02020603050405020304" pitchFamily="18" charset="0"/>
              </a:rPr>
              <a:t>tomicity: </a:t>
            </a:r>
            <a:r>
              <a:rPr lang="en-US" sz="2200" dirty="0">
                <a:latin typeface="Times New Roman" panose="02020603050405020304" pitchFamily="18" charset="0"/>
                <a:cs typeface="Times New Roman" panose="02020603050405020304" pitchFamily="18" charset="0"/>
              </a:rPr>
              <a:t>ensures that all the commands in a </a:t>
            </a:r>
            <a:r>
              <a:rPr lang="en-US" sz="2200"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transaction are treated as a single unit and either all succeed or all fail.</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onsistency:  in a database management system (DBMS) ensures that data changes are valid and in line with all defined rules.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solation: the ability of a database to allow a transaction to execute as if there are no other concurrently running transactions.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urability: ensures that changes made to a database are permanent, even if there are system failures.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4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3" name="TextBox 12"/>
          <p:cNvSpPr txBox="1"/>
          <p:nvPr/>
        </p:nvSpPr>
        <p:spPr>
          <a:xfrm>
            <a:off x="2846835" y="54246"/>
            <a:ext cx="7325320" cy="6555641"/>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NoSQL?</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Value of Relational Databases</a:t>
            </a: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Impedance Mismatch</a:t>
            </a:r>
          </a:p>
          <a:p>
            <a:r>
              <a:rPr lang="en-IN" sz="2000" dirty="0">
                <a:latin typeface="Times New Roman" panose="02020603050405020304" pitchFamily="18" charset="0"/>
                <a:cs typeface="Times New Roman" panose="02020603050405020304" pitchFamily="18" charset="0"/>
              </a:rPr>
              <a:t>	Application and Integration Databases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Attack of the Clusters </a:t>
            </a:r>
          </a:p>
          <a:p>
            <a:r>
              <a:rPr lang="en-US" sz="2000" dirty="0">
                <a:latin typeface="Times New Roman" panose="02020603050405020304" pitchFamily="18" charset="0"/>
                <a:cs typeface="Times New Roman" panose="02020603050405020304" pitchFamily="18" charset="0"/>
              </a:rPr>
              <a:t>	The Emergence of NoSQL.</a:t>
            </a:r>
            <a:endParaRPr lang="en-IN" sz="2000" dirty="0">
              <a:latin typeface="Times New Roman" panose="02020603050405020304" pitchFamily="18" charset="0"/>
              <a:cs typeface="Times New Roman" panose="02020603050405020304" pitchFamily="18" charset="0"/>
            </a:endParaRPr>
          </a:p>
          <a:p>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Data Models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Aggregates, Example of Relations and Aggregates</a:t>
            </a:r>
          </a:p>
          <a:p>
            <a:r>
              <a:rPr lang="en-US" sz="2000" dirty="0">
                <a:latin typeface="Times New Roman" panose="02020603050405020304" pitchFamily="18" charset="0"/>
                <a:cs typeface="Times New Roman" panose="02020603050405020304" pitchFamily="18" charset="0"/>
              </a:rPr>
              <a:t>	Consequences of Aggregate Orientation </a:t>
            </a:r>
          </a:p>
          <a:p>
            <a:r>
              <a:rPr lang="en-US" sz="2000" dirty="0">
                <a:latin typeface="Times New Roman" panose="02020603050405020304" pitchFamily="18" charset="0"/>
                <a:cs typeface="Times New Roman" panose="02020603050405020304" pitchFamily="18" charset="0"/>
              </a:rPr>
              <a:t>	Key-Value and Document Data Models</a:t>
            </a:r>
          </a:p>
          <a:p>
            <a:r>
              <a:rPr lang="en-US" sz="2000" dirty="0">
                <a:latin typeface="Times New Roman" panose="02020603050405020304" pitchFamily="18" charset="0"/>
                <a:cs typeface="Times New Roman" panose="02020603050405020304" pitchFamily="18" charset="0"/>
              </a:rPr>
              <a:t>	Column-Family Stores</a:t>
            </a:r>
          </a:p>
          <a:p>
            <a:r>
              <a:rPr lang="en-US" sz="2000" dirty="0">
                <a:latin typeface="Times New Roman" panose="02020603050405020304" pitchFamily="18" charset="0"/>
                <a:cs typeface="Times New Roman" panose="02020603050405020304" pitchFamily="18" charset="0"/>
              </a:rPr>
              <a:t>	Summarizing Aggregate-Oriented Databases.</a:t>
            </a:r>
            <a:endParaRPr lang="en-IN" sz="2000" dirty="0">
              <a:latin typeface="Times New Roman" panose="02020603050405020304" pitchFamily="18" charset="0"/>
              <a:cs typeface="Times New Roman" panose="02020603050405020304" pitchFamily="18" charset="0"/>
            </a:endParaRPr>
          </a:p>
          <a:p>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More Details on Data Models</a:t>
            </a:r>
          </a:p>
          <a:p>
            <a:r>
              <a:rPr lang="en-US" sz="2000" dirty="0">
                <a:latin typeface="Times New Roman" panose="02020603050405020304" pitchFamily="18" charset="0"/>
                <a:cs typeface="Times New Roman" panose="02020603050405020304" pitchFamily="18" charset="0"/>
              </a:rPr>
              <a:t>	Relationships</a:t>
            </a:r>
          </a:p>
          <a:p>
            <a:r>
              <a:rPr lang="en-US" sz="2000" dirty="0">
                <a:latin typeface="Times New Roman" panose="02020603050405020304" pitchFamily="18" charset="0"/>
                <a:cs typeface="Times New Roman" panose="02020603050405020304" pitchFamily="18" charset="0"/>
              </a:rPr>
              <a:t>	Graph Databases </a:t>
            </a:r>
          </a:p>
          <a:p>
            <a:r>
              <a:rPr lang="en-US" sz="2000" dirty="0">
                <a:latin typeface="Times New Roman" panose="02020603050405020304" pitchFamily="18" charset="0"/>
                <a:cs typeface="Times New Roman" panose="02020603050405020304" pitchFamily="18" charset="0"/>
              </a:rPr>
              <a:t>	Schemaless Databases</a:t>
            </a:r>
          </a:p>
          <a:p>
            <a:r>
              <a:rPr lang="en-US" sz="2000" dirty="0">
                <a:latin typeface="Times New Roman" panose="02020603050405020304" pitchFamily="18" charset="0"/>
                <a:cs typeface="Times New Roman" panose="02020603050405020304" pitchFamily="18" charset="0"/>
              </a:rPr>
              <a:t>	Materialized Views </a:t>
            </a:r>
          </a:p>
          <a:p>
            <a:r>
              <a:rPr lang="en-US" sz="2000" dirty="0">
                <a:latin typeface="Times New Roman" panose="02020603050405020304" pitchFamily="18" charset="0"/>
                <a:cs typeface="Times New Roman" panose="02020603050405020304" pitchFamily="18" charset="0"/>
              </a:rPr>
              <a:t>	Modeling for Data Access.</a:t>
            </a:r>
            <a:endParaRPr lang="en-IN"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736000" y="189000"/>
            <a:ext cx="2446395"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1</a:t>
            </a:r>
          </a:p>
        </p:txBody>
      </p:sp>
    </p:spTree>
    <p:extLst>
      <p:ext uri="{BB962C8B-B14F-4D97-AF65-F5344CB8AC3E}">
        <p14:creationId xmlns:p14="http://schemas.microsoft.com/office/powerpoint/2010/main" val="3740184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3216000" y="549000"/>
            <a:ext cx="7920000"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Differences between aggregate oriented and aggregate ignorant databases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56000" y="2349000"/>
            <a:ext cx="8280000" cy="1785104"/>
          </a:xfrm>
          <a:prstGeom prst="rect">
            <a:avLst/>
          </a:prstGeom>
          <a:noFill/>
        </p:spPr>
        <p:txBody>
          <a:bodyPr wrap="square" rtlCol="0">
            <a:spAutoFit/>
          </a:bodyPr>
          <a:lstStyle/>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Aggregate-oriented</a:t>
            </a:r>
            <a:r>
              <a:rPr lang="en-US" sz="2200" dirty="0">
                <a:latin typeface="Times New Roman" panose="02020603050405020304" pitchFamily="18" charset="0"/>
                <a:cs typeface="Times New Roman" panose="02020603050405020304" pitchFamily="18" charset="0"/>
              </a:rPr>
              <a:t> databases make inter-aggregate relationships more difficult to handle than intra-aggregate relationships.</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Aggregate-ignorant</a:t>
            </a:r>
            <a:r>
              <a:rPr lang="en-US" sz="2200" dirty="0">
                <a:latin typeface="Times New Roman" panose="02020603050405020304" pitchFamily="18" charset="0"/>
                <a:cs typeface="Times New Roman" panose="02020603050405020304" pitchFamily="18" charset="0"/>
              </a:rPr>
              <a:t> databases are better when interactions use data organized in many different formations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4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12" name="Picture 2" descr="An overview of NoSQL database types and categories">
            <a:extLst>
              <a:ext uri="{FF2B5EF4-FFF2-40B4-BE49-F238E27FC236}">
                <a16:creationId xmlns:a16="http://schemas.microsoft.com/office/drawing/2014/main" id="{6FD01C54-43F9-4312-9768-C9FA64B2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592" y="1269000"/>
            <a:ext cx="5519178" cy="50164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143723" y="549000"/>
            <a:ext cx="4139275" cy="523220"/>
          </a:xfrm>
          <a:prstGeom prst="rect">
            <a:avLst/>
          </a:prstGeom>
        </p:spPr>
        <p:txBody>
          <a:bodyPr wrap="none">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NoSQL database</a:t>
            </a:r>
          </a:p>
        </p:txBody>
      </p:sp>
    </p:spTree>
    <p:extLst>
      <p:ext uri="{BB962C8B-B14F-4D97-AF65-F5344CB8AC3E}">
        <p14:creationId xmlns:p14="http://schemas.microsoft.com/office/powerpoint/2010/main" val="241379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997278" y="549000"/>
            <a:ext cx="7746285" cy="4247317"/>
          </a:xfrm>
          <a:prstGeom prst="rect">
            <a:avLst/>
          </a:prstGeom>
          <a:noFill/>
        </p:spPr>
        <p:txBody>
          <a:bodyPr wrap="square" rtlCol="0">
            <a:spAutoFit/>
          </a:bodyPr>
          <a:lstStyle/>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Key value store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allows you to store any type of data under a unique key., </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Memcached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Redis</a:t>
            </a:r>
            <a:r>
              <a:rPr lang="en-IN" sz="2000" dirty="0">
                <a:latin typeface="Times New Roman" panose="02020603050405020304" pitchFamily="18" charset="0"/>
                <a:cs typeface="Times New Roman" panose="02020603050405020304" pitchFamily="18" charset="0"/>
              </a:rPr>
              <a:t>, Coherence</a:t>
            </a: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Column-based Database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store data under a column of your choice., </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Hbase</a:t>
            </a:r>
            <a:r>
              <a:rPr lang="en-IN" sz="2000" dirty="0">
                <a:latin typeface="Times New Roman" panose="02020603050405020304" pitchFamily="18" charset="0"/>
                <a:cs typeface="Times New Roman" panose="02020603050405020304" pitchFamily="18" charset="0"/>
              </a:rPr>
              <a:t>, Big Table, </a:t>
            </a:r>
            <a:r>
              <a:rPr lang="en-IN" sz="2000" dirty="0" err="1">
                <a:latin typeface="Times New Roman" panose="02020603050405020304" pitchFamily="18" charset="0"/>
                <a:cs typeface="Times New Roman" panose="02020603050405020304" pitchFamily="18" charset="0"/>
              </a:rPr>
              <a:t>Accumulo</a:t>
            </a:r>
            <a:endParaRPr lang="en-IN" sz="20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Graph Databases</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establish edges and properties for nodes that represent data elements.,</a:t>
            </a:r>
            <a:r>
              <a:rPr lang="en-IN" sz="2000" dirty="0">
                <a:latin typeface="Times New Roman" panose="02020603050405020304" pitchFamily="18" charset="0"/>
                <a:cs typeface="Times New Roman" panose="02020603050405020304" pitchFamily="18" charset="0"/>
              </a:rPr>
              <a:t>examples – Amazon Neptune, Neo4j</a:t>
            </a:r>
          </a:p>
          <a:p>
            <a:pPr marL="342900" indent="-3429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Document-based Database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uses a similar approach by aggregating different data types within a single JSON or XML document.,</a:t>
            </a:r>
            <a:r>
              <a:rPr lang="en-IN" sz="2000" dirty="0">
                <a:latin typeface="Times New Roman" panose="02020603050405020304" pitchFamily="18" charset="0"/>
                <a:cs typeface="Times New Roman" panose="02020603050405020304" pitchFamily="18" charset="0"/>
              </a:rPr>
              <a:t>examples – </a:t>
            </a:r>
            <a:r>
              <a:rPr lang="en-IN" sz="2000" dirty="0" err="1">
                <a:latin typeface="Times New Roman" panose="02020603050405020304" pitchFamily="18" charset="0"/>
                <a:cs typeface="Times New Roman" panose="02020603050405020304" pitchFamily="18" charset="0"/>
              </a:rPr>
              <a:t>MongoDB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CouchDB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Cloudant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3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TextBox 2"/>
          <p:cNvSpPr txBox="1"/>
          <p:nvPr/>
        </p:nvSpPr>
        <p:spPr>
          <a:xfrm>
            <a:off x="2856000" y="549000"/>
            <a:ext cx="7920000" cy="646331"/>
          </a:xfrm>
          <a:prstGeom prst="rect">
            <a:avLst/>
          </a:prstGeom>
          <a:noFill/>
        </p:spPr>
        <p:txBody>
          <a:bodyPr wrap="square" rtlCol="0">
            <a:spAutoFit/>
          </a:bodyPr>
          <a:lstStyle/>
          <a:p>
            <a:pPr lvl="0"/>
            <a:r>
              <a:rPr lang="en-IN" sz="36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Relational Databases </a:t>
            </a:r>
          </a:p>
        </p:txBody>
      </p:sp>
      <p:pic>
        <p:nvPicPr>
          <p:cNvPr id="12" name="Picture 11"/>
          <p:cNvPicPr>
            <a:picLocks noChangeAspect="1"/>
          </p:cNvPicPr>
          <p:nvPr/>
        </p:nvPicPr>
        <p:blipFill rotWithShape="1">
          <a:blip r:embed="rId3"/>
          <a:srcRect l="-579"/>
          <a:stretch/>
        </p:blipFill>
        <p:spPr>
          <a:xfrm>
            <a:off x="2391450" y="1405684"/>
            <a:ext cx="8801447" cy="4845299"/>
          </a:xfrm>
          <a:prstGeom prst="rect">
            <a:avLst/>
          </a:prstGeom>
        </p:spPr>
      </p:pic>
    </p:spTree>
    <p:extLst>
      <p:ext uri="{BB962C8B-B14F-4D97-AF65-F5344CB8AC3E}">
        <p14:creationId xmlns:p14="http://schemas.microsoft.com/office/powerpoint/2010/main" val="369146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pic>
        <p:nvPicPr>
          <p:cNvPr id="9" name="Picture 8"/>
          <p:cNvPicPr>
            <a:picLocks noChangeAspect="1"/>
          </p:cNvPicPr>
          <p:nvPr/>
        </p:nvPicPr>
        <p:blipFill>
          <a:blip r:embed="rId3"/>
          <a:stretch>
            <a:fillRect/>
          </a:stretch>
        </p:blipFill>
        <p:spPr>
          <a:xfrm>
            <a:off x="2491109" y="192840"/>
            <a:ext cx="9093030" cy="6472316"/>
          </a:xfrm>
          <a:prstGeom prst="rect">
            <a:avLst/>
          </a:prstGeom>
        </p:spPr>
      </p:pic>
    </p:spTree>
    <p:extLst>
      <p:ext uri="{BB962C8B-B14F-4D97-AF65-F5344CB8AC3E}">
        <p14:creationId xmlns:p14="http://schemas.microsoft.com/office/powerpoint/2010/main" val="168543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Rectangle 10"/>
          <p:cNvSpPr/>
          <p:nvPr/>
        </p:nvSpPr>
        <p:spPr>
          <a:xfrm>
            <a:off x="3029715" y="780762"/>
            <a:ext cx="7272672" cy="2345322"/>
          </a:xfrm>
          <a:prstGeom prst="rect">
            <a:avLst/>
          </a:prstGeom>
        </p:spPr>
        <p:txBody>
          <a:bodyPr wrap="square">
            <a:spAutoFit/>
          </a:bodyPr>
          <a:lstStyle/>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Key-value databases, sometimes referred to as key-value stores, use the simplest data model – the pairing of a key and a value. </a:t>
            </a:r>
          </a:p>
          <a:p>
            <a:pPr marL="342900" indent="-342900" algn="just">
              <a:lnSpc>
                <a:spcPct val="150000"/>
              </a:lnSpc>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An application retrieves the value using the unique key.</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value can contain any data structure or type. It is up to the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application trying to access the data to understand the content</a:t>
            </a:r>
            <a:r>
              <a:rPr lang="en-US" sz="2000" dirty="0">
                <a:latin typeface="Times New Roman" panose="02020603050405020304" pitchFamily="18" charset="0"/>
                <a:cs typeface="Times New Roman" panose="02020603050405020304" pitchFamily="18" charset="0"/>
              </a:rPr>
              <a:t>.</a:t>
            </a:r>
          </a:p>
        </p:txBody>
      </p:sp>
      <p:sp>
        <p:nvSpPr>
          <p:cNvPr id="13" name="Rectangle 12"/>
          <p:cNvSpPr/>
          <p:nvPr/>
        </p:nvSpPr>
        <p:spPr>
          <a:xfrm>
            <a:off x="5307455" y="220691"/>
            <a:ext cx="3326552" cy="523220"/>
          </a:xfrm>
          <a:prstGeom prst="rect">
            <a:avLst/>
          </a:prstGeom>
        </p:spPr>
        <p:txBody>
          <a:bodyPr wrap="non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Key-value databases</a:t>
            </a:r>
            <a:endParaRPr lang="en-IN" sz="28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2801191" y="3429000"/>
            <a:ext cx="8339081" cy="3302170"/>
          </a:xfrm>
          <a:prstGeom prst="rect">
            <a:avLst/>
          </a:prstGeom>
        </p:spPr>
      </p:pic>
    </p:spTree>
    <p:extLst>
      <p:ext uri="{BB962C8B-B14F-4D97-AF65-F5344CB8AC3E}">
        <p14:creationId xmlns:p14="http://schemas.microsoft.com/office/powerpoint/2010/main" val="302377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Value Store </a:t>
            </a:r>
          </a:p>
        </p:txBody>
      </p:sp>
      <p:sp>
        <p:nvSpPr>
          <p:cNvPr id="15" name="TextBox 14"/>
          <p:cNvSpPr txBox="1"/>
          <p:nvPr/>
        </p:nvSpPr>
        <p:spPr>
          <a:xfrm>
            <a:off x="8396124" y="2006041"/>
            <a:ext cx="2739876" cy="1107996"/>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Caching</a:t>
            </a:r>
          </a:p>
          <a:p>
            <a:r>
              <a:rPr lang="en-IN" sz="2200" dirty="0">
                <a:latin typeface="Times New Roman" panose="02020603050405020304" pitchFamily="18" charset="0"/>
                <a:cs typeface="Times New Roman" panose="02020603050405020304" pitchFamily="18" charset="0"/>
              </a:rPr>
              <a:t>Session management</a:t>
            </a:r>
          </a:p>
          <a:p>
            <a:r>
              <a:rPr lang="en-IN" sz="2200" dirty="0" err="1">
                <a:latin typeface="Times New Roman" panose="02020603050405020304" pitchFamily="18" charset="0"/>
                <a:cs typeface="Times New Roman" panose="02020603050405020304" pitchFamily="18" charset="0"/>
              </a:rPr>
              <a:t>Leadboard</a:t>
            </a:r>
            <a:endParaRPr lang="en-IN" sz="22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1107996"/>
          </a:xfrm>
          <a:prstGeom prst="rect">
            <a:avLst/>
          </a:prstGeom>
          <a:noFill/>
        </p:spPr>
        <p:txBody>
          <a:bodyPr wrap="square" rtlCol="0">
            <a:spAutoFit/>
          </a:bodyPr>
          <a:lstStyle/>
          <a:p>
            <a:r>
              <a:rPr lang="en-IN" sz="2200" dirty="0" err="1">
                <a:latin typeface="Times New Roman" panose="02020603050405020304" pitchFamily="18" charset="0"/>
                <a:cs typeface="Times New Roman" panose="02020603050405020304" pitchFamily="18" charset="0"/>
              </a:rPr>
              <a:t>Redis</a:t>
            </a:r>
            <a:endParaRPr lang="en-IN" sz="2200" dirty="0">
              <a:latin typeface="Times New Roman" panose="02020603050405020304" pitchFamily="18" charset="0"/>
              <a:cs typeface="Times New Roman" panose="02020603050405020304" pitchFamily="18" charset="0"/>
            </a:endParaRPr>
          </a:p>
          <a:p>
            <a:r>
              <a:rPr lang="en-IN" sz="2200" dirty="0" err="1">
                <a:latin typeface="Times New Roman" panose="02020603050405020304" pitchFamily="18" charset="0"/>
                <a:cs typeface="Times New Roman" panose="02020603050405020304" pitchFamily="18" charset="0"/>
              </a:rPr>
              <a:t>DynamoDB</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Oracle NoSQL</a:t>
            </a:r>
          </a:p>
        </p:txBody>
      </p:sp>
      <p:pic>
        <p:nvPicPr>
          <p:cNvPr id="18" name="object 5"/>
          <p:cNvPicPr/>
          <p:nvPr/>
        </p:nvPicPr>
        <p:blipFill>
          <a:blip r:embed="rId3" cstate="print"/>
          <a:stretch>
            <a:fillRect/>
          </a:stretch>
        </p:blipFill>
        <p:spPr>
          <a:xfrm>
            <a:off x="2674000" y="2316490"/>
            <a:ext cx="5469966" cy="3406683"/>
          </a:xfrm>
          <a:prstGeom prst="rect">
            <a:avLst/>
          </a:prstGeom>
        </p:spPr>
      </p:pic>
    </p:spTree>
    <p:extLst>
      <p:ext uri="{BB962C8B-B14F-4D97-AF65-F5344CB8AC3E}">
        <p14:creationId xmlns:p14="http://schemas.microsoft.com/office/powerpoint/2010/main" val="84529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sp>
        <p:nvSpPr>
          <p:cNvPr id="9" name="Rectangle 8"/>
          <p:cNvSpPr/>
          <p:nvPr/>
        </p:nvSpPr>
        <p:spPr>
          <a:xfrm>
            <a:off x="2856000" y="1381510"/>
            <a:ext cx="8526387" cy="4985980"/>
          </a:xfrm>
          <a:prstGeom prst="rect">
            <a:avLst/>
          </a:prstGeom>
        </p:spPr>
        <p:txBody>
          <a:bodyPr wrap="square">
            <a:spAutoFit/>
          </a:bodyPr>
          <a:lstStyle/>
          <a:p>
            <a:pPr marL="342900" indent="-342900" algn="just">
              <a:lnSpc>
                <a:spcPct val="150000"/>
              </a:lnSpc>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Document databases store partially structured data in documents, using JSON, BSON, XML, or other formats.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data inside the document is semi-structured to provide more flexibility when querying.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Unlike basic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key-value stores, the user does not need to retrieve the entire record, only the relevant part of the document</a:t>
            </a:r>
            <a:r>
              <a:rPr lang="en-US" sz="2000"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Web-facing documents, user comments, and web-publishing apps all benefit from this data model.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Famous document-based </a:t>
            </a:r>
            <a:r>
              <a:rPr lang="en-US" sz="2000" dirty="0" err="1">
                <a:latin typeface="Times New Roman" panose="02020603050405020304" pitchFamily="18" charset="0"/>
                <a:cs typeface="Times New Roman" panose="02020603050405020304" pitchFamily="18" charset="0"/>
              </a:rPr>
              <a:t>NoSQLs</a:t>
            </a:r>
            <a:r>
              <a:rPr lang="en-US" sz="2000" dirty="0">
                <a:latin typeface="Times New Roman" panose="02020603050405020304" pitchFamily="18" charset="0"/>
                <a:cs typeface="Times New Roman" panose="02020603050405020304" pitchFamily="18" charset="0"/>
              </a:rPr>
              <a:t> are </a:t>
            </a:r>
            <a:r>
              <a:rPr lang="en-US" sz="2000" dirty="0" err="1">
                <a:latin typeface="Times New Roman" panose="02020603050405020304" pitchFamily="18" charset="0"/>
                <a:cs typeface="Times New Roman" panose="02020603050405020304" pitchFamily="18" charset="0"/>
              </a:rPr>
              <a:t>MongoDB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Apache </a:t>
            </a:r>
            <a:r>
              <a:rPr lang="en-US" sz="2000" dirty="0" err="1">
                <a:latin typeface="Times New Roman" panose="02020603050405020304" pitchFamily="18" charset="0"/>
                <a:cs typeface="Times New Roman" panose="02020603050405020304" pitchFamily="18" charset="0"/>
              </a:rPr>
              <a:t>CouchDB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28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1689" y="133"/>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616021" y="129834"/>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pic>
        <p:nvPicPr>
          <p:cNvPr id="16" name="Picture 15"/>
          <p:cNvPicPr>
            <a:picLocks noChangeAspect="1"/>
          </p:cNvPicPr>
          <p:nvPr/>
        </p:nvPicPr>
        <p:blipFill>
          <a:blip r:embed="rId3"/>
          <a:stretch>
            <a:fillRect/>
          </a:stretch>
        </p:blipFill>
        <p:spPr>
          <a:xfrm>
            <a:off x="2616021" y="1749339"/>
            <a:ext cx="6959958" cy="1894330"/>
          </a:xfrm>
          <a:prstGeom prst="rect">
            <a:avLst/>
          </a:prstGeom>
        </p:spPr>
      </p:pic>
      <p:sp>
        <p:nvSpPr>
          <p:cNvPr id="3" name="TextBox 2"/>
          <p:cNvSpPr txBox="1"/>
          <p:nvPr/>
        </p:nvSpPr>
        <p:spPr>
          <a:xfrm>
            <a:off x="2693640" y="819322"/>
            <a:ext cx="8280000" cy="707886"/>
          </a:xfrm>
          <a:prstGeom prst="rect">
            <a:avLst/>
          </a:prstGeom>
          <a:noFill/>
        </p:spPr>
        <p:txBody>
          <a:bodyPr wrap="square" rtlCol="0">
            <a:spAutoFit/>
          </a:bodyPr>
          <a:lstStyle/>
          <a:p>
            <a:pPr algn="just"/>
            <a:r>
              <a:rPr lang="en-IN" sz="2000" dirty="0">
                <a:solidFill>
                  <a:srgbClr val="002060"/>
                </a:solidFill>
                <a:latin typeface="Times New Roman" panose="02020603050405020304" pitchFamily="18" charset="0"/>
                <a:cs typeface="Times New Roman" panose="02020603050405020304" pitchFamily="18" charset="0"/>
              </a:rPr>
              <a:t>Documents are gathered together in collections within the database. Document DB’s can be seen as a next step in the evolution of data stores. </a:t>
            </a:r>
          </a:p>
        </p:txBody>
      </p:sp>
      <p:pic>
        <p:nvPicPr>
          <p:cNvPr id="9" name="Picture 8"/>
          <p:cNvPicPr>
            <a:picLocks noChangeAspect="1"/>
          </p:cNvPicPr>
          <p:nvPr/>
        </p:nvPicPr>
        <p:blipFill>
          <a:blip r:embed="rId4"/>
          <a:stretch>
            <a:fillRect/>
          </a:stretch>
        </p:blipFill>
        <p:spPr>
          <a:xfrm>
            <a:off x="2458433" y="3887969"/>
            <a:ext cx="8741074" cy="2421031"/>
          </a:xfrm>
          <a:prstGeom prst="rect">
            <a:avLst/>
          </a:prstGeom>
        </p:spPr>
      </p:pic>
    </p:spTree>
    <p:extLst>
      <p:ext uri="{BB962C8B-B14F-4D97-AF65-F5344CB8AC3E}">
        <p14:creationId xmlns:p14="http://schemas.microsoft.com/office/powerpoint/2010/main" val="21961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p>
        </p:txBody>
      </p:sp>
      <p:sp>
        <p:nvSpPr>
          <p:cNvPr id="15" name="TextBox 14"/>
          <p:cNvSpPr txBox="1"/>
          <p:nvPr/>
        </p:nvSpPr>
        <p:spPr>
          <a:xfrm>
            <a:off x="8396124" y="2006041"/>
            <a:ext cx="2739876" cy="1477328"/>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Blog/ website </a:t>
            </a:r>
          </a:p>
          <a:p>
            <a:r>
              <a:rPr lang="en-IN" sz="2400" dirty="0">
                <a:latin typeface="Times New Roman" panose="02020603050405020304" pitchFamily="18" charset="0"/>
                <a:cs typeface="Times New Roman" panose="02020603050405020304" pitchFamily="18" charset="0"/>
              </a:rPr>
              <a:t>Products catalog</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Big Data/ Analytics</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1015663"/>
          </a:xfrm>
          <a:prstGeom prst="rect">
            <a:avLst/>
          </a:prstGeom>
          <a:noFill/>
        </p:spPr>
        <p:txBody>
          <a:bodyPr wrap="square" rtlCol="0">
            <a:spAutoFit/>
          </a:bodyPr>
          <a:lstStyle/>
          <a:p>
            <a:r>
              <a:rPr lang="en-IN" sz="2000" dirty="0" err="1">
                <a:latin typeface="Times New Roman" panose="02020603050405020304" pitchFamily="18" charset="0"/>
                <a:cs typeface="Times New Roman" panose="02020603050405020304" pitchFamily="18" charset="0"/>
              </a:rPr>
              <a:t>MongoDB</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Apache </a:t>
            </a:r>
            <a:r>
              <a:rPr lang="en-IN" sz="2000" dirty="0" err="1">
                <a:latin typeface="Times New Roman" panose="02020603050405020304" pitchFamily="18" charset="0"/>
                <a:cs typeface="Times New Roman" panose="02020603050405020304" pitchFamily="18" charset="0"/>
              </a:rPr>
              <a:t>CouchDB</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Azure COSMOS DB</a:t>
            </a:r>
          </a:p>
        </p:txBody>
      </p:sp>
      <p:pic>
        <p:nvPicPr>
          <p:cNvPr id="16" name="object 5"/>
          <p:cNvPicPr/>
          <p:nvPr/>
        </p:nvPicPr>
        <p:blipFill>
          <a:blip r:embed="rId3" cstate="print"/>
          <a:stretch>
            <a:fillRect/>
          </a:stretch>
        </p:blipFill>
        <p:spPr>
          <a:xfrm>
            <a:off x="2415421" y="1661160"/>
            <a:ext cx="5183069" cy="4584191"/>
          </a:xfrm>
          <a:prstGeom prst="rect">
            <a:avLst/>
          </a:prstGeom>
        </p:spPr>
      </p:pic>
    </p:spTree>
    <p:extLst>
      <p:ext uri="{BB962C8B-B14F-4D97-AF65-F5344CB8AC3E}">
        <p14:creationId xmlns:p14="http://schemas.microsoft.com/office/powerpoint/2010/main" val="11005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4296000" y="2855079"/>
            <a:ext cx="4714881"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1 : Why NoSQL? </a:t>
            </a:r>
          </a:p>
        </p:txBody>
      </p:sp>
    </p:spTree>
    <p:extLst>
      <p:ext uri="{BB962C8B-B14F-4D97-AF65-F5344CB8AC3E}">
        <p14:creationId xmlns:p14="http://schemas.microsoft.com/office/powerpoint/2010/main" val="2671887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Rectangle 8"/>
          <p:cNvSpPr/>
          <p:nvPr/>
        </p:nvSpPr>
        <p:spPr>
          <a:xfrm>
            <a:off x="2846835" y="420079"/>
            <a:ext cx="7728000" cy="3600986"/>
          </a:xfrm>
          <a:prstGeom prst="rect">
            <a:avLst/>
          </a:prstGeom>
        </p:spPr>
        <p:txBody>
          <a:bodyPr wrap="square">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Column Family Stores</a:t>
            </a:r>
          </a:p>
          <a:p>
            <a:pPr algn="just"/>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Column-based databases focus on the efficiency of read operations. If you need to read several columns of multiple rows quickly, it makes sense to organize data in groups of columns (i.e., column families).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model structure </a:t>
            </a:r>
            <a:r>
              <a:rPr lang="en-US" sz="2000"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consists of a row identifier </a:t>
            </a:r>
            <a:r>
              <a:rPr lang="en-US" sz="2000" dirty="0">
                <a:latin typeface="Times New Roman" panose="02020603050405020304" pitchFamily="18" charset="0"/>
                <a:cs typeface="Times New Roman" panose="02020603050405020304" pitchFamily="18" charset="0"/>
              </a:rPr>
              <a:t>that defines the aggregated data and the row aggregate that is composed of more detailed, secondary-level values (i.e., columns).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23" name="Picture 2" descr="Apache Cassandra column family structure.">
            <a:extLst>
              <a:ext uri="{FF2B5EF4-FFF2-40B4-BE49-F238E27FC236}">
                <a16:creationId xmlns:a16="http://schemas.microsoft.com/office/drawing/2014/main" id="{4C154AD2-E79E-46C5-A029-6814A5810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13" y="3395798"/>
            <a:ext cx="8278562" cy="323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5" name="TextBox 14"/>
          <p:cNvSpPr txBox="1"/>
          <p:nvPr/>
        </p:nvSpPr>
        <p:spPr>
          <a:xfrm>
            <a:off x="8396123" y="2006041"/>
            <a:ext cx="3233511" cy="1477328"/>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IOT</a:t>
            </a:r>
          </a:p>
          <a:p>
            <a:r>
              <a:rPr lang="en-IN" sz="2400" dirty="0">
                <a:latin typeface="Times New Roman" panose="02020603050405020304" pitchFamily="18" charset="0"/>
                <a:cs typeface="Times New Roman" panose="02020603050405020304" pitchFamily="18" charset="0"/>
              </a:rPr>
              <a:t>Inventory management</a:t>
            </a:r>
          </a:p>
          <a:p>
            <a:r>
              <a:rPr lang="en-IN" sz="2400" dirty="0">
                <a:latin typeface="Times New Roman" panose="02020603050405020304" pitchFamily="18" charset="0"/>
                <a:cs typeface="Times New Roman" panose="02020603050405020304" pitchFamily="18" charset="0"/>
              </a:rPr>
              <a:t>Big data</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372504" y="4509000"/>
            <a:ext cx="2386364"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Cassandra</a:t>
            </a:r>
          </a:p>
          <a:p>
            <a:r>
              <a:rPr lang="en-IN" sz="2000" dirty="0" err="1">
                <a:latin typeface="Times New Roman" panose="02020603050405020304" pitchFamily="18" charset="0"/>
                <a:cs typeface="Times New Roman" panose="02020603050405020304" pitchFamily="18" charset="0"/>
              </a:rPr>
              <a:t>HBase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64057" y="1552248"/>
            <a:ext cx="5908446" cy="4921503"/>
          </a:xfrm>
          <a:prstGeom prst="rect">
            <a:avLst/>
          </a:prstGeom>
        </p:spPr>
      </p:pic>
      <p:sp>
        <p:nvSpPr>
          <p:cNvPr id="9" name="Rectangle 8"/>
          <p:cNvSpPr/>
          <p:nvPr/>
        </p:nvSpPr>
        <p:spPr>
          <a:xfrm>
            <a:off x="2097078" y="131492"/>
            <a:ext cx="9423507" cy="1211485"/>
          </a:xfrm>
          <a:prstGeom prst="rect">
            <a:avLst/>
          </a:prstGeom>
        </p:spPr>
        <p:txBody>
          <a:bodyPr wrap="square">
            <a:spAutoFit/>
          </a:bodyPr>
          <a:lstStyle/>
          <a:p>
            <a:pPr marL="518159" marR="166370" lvl="1">
              <a:lnSpc>
                <a:spcPct val="100800"/>
              </a:lnSpc>
              <a:spcBef>
                <a:spcPts val="25"/>
              </a:spcBef>
              <a:tabLst>
                <a:tab pos="895985" algn="l"/>
                <a:tab pos="896619" algn="l"/>
              </a:tabLst>
            </a:pPr>
            <a:r>
              <a:rPr lang="en-US" sz="2400" spc="10" dirty="0">
                <a:latin typeface="Times New Roman"/>
                <a:cs typeface="Times New Roman"/>
              </a:rPr>
              <a:t>   Column </a:t>
            </a:r>
            <a:r>
              <a:rPr lang="en-US" sz="2400" dirty="0">
                <a:latin typeface="Times New Roman"/>
                <a:cs typeface="Times New Roman"/>
              </a:rPr>
              <a:t>family </a:t>
            </a:r>
            <a:r>
              <a:rPr lang="en-US" sz="2400" spc="10" dirty="0">
                <a:latin typeface="Times New Roman"/>
                <a:cs typeface="Times New Roman"/>
              </a:rPr>
              <a:t>according </a:t>
            </a:r>
            <a:r>
              <a:rPr lang="en-US" sz="2400" spc="5" dirty="0">
                <a:latin typeface="Times New Roman"/>
                <a:cs typeface="Times New Roman"/>
              </a:rPr>
              <a:t>to </a:t>
            </a:r>
            <a:r>
              <a:rPr lang="en-US" sz="2400" spc="10" dirty="0">
                <a:latin typeface="Times New Roman"/>
                <a:cs typeface="Times New Roman"/>
              </a:rPr>
              <a:t>the </a:t>
            </a:r>
            <a:r>
              <a:rPr lang="en-US" sz="2400" spc="15" dirty="0">
                <a:latin typeface="Times New Roman"/>
                <a:cs typeface="Times New Roman"/>
              </a:rPr>
              <a:t> </a:t>
            </a:r>
            <a:r>
              <a:rPr lang="en-US" sz="2400" spc="5" dirty="0">
                <a:latin typeface="Times New Roman"/>
                <a:cs typeface="Times New Roman"/>
              </a:rPr>
              <a:t>BigTable </a:t>
            </a:r>
            <a:r>
              <a:rPr lang="en-US" sz="2400" spc="10" dirty="0">
                <a:latin typeface="Times New Roman"/>
                <a:cs typeface="Times New Roman"/>
              </a:rPr>
              <a:t>terminology </a:t>
            </a:r>
            <a:r>
              <a:rPr lang="en-US" sz="2400" spc="5" dirty="0">
                <a:latin typeface="Times New Roman"/>
                <a:cs typeface="Times New Roman"/>
              </a:rPr>
              <a:t>is </a:t>
            </a:r>
            <a:r>
              <a:rPr lang="en-US" sz="2400" spc="10" dirty="0">
                <a:latin typeface="Times New Roman"/>
                <a:cs typeface="Times New Roman"/>
              </a:rPr>
              <a:t>somehow equivalent </a:t>
            </a:r>
            <a:r>
              <a:rPr lang="en-US" sz="2400" spc="5" dirty="0">
                <a:latin typeface="Times New Roman"/>
                <a:cs typeface="Times New Roman"/>
              </a:rPr>
              <a:t>to </a:t>
            </a:r>
            <a:r>
              <a:rPr lang="en-US" sz="2400" spc="10" dirty="0">
                <a:solidFill>
                  <a:schemeClr val="accent6">
                    <a:lumMod val="50000"/>
                  </a:schemeClr>
                </a:solidFill>
                <a:highlight>
                  <a:srgbClr val="FFFF00"/>
                </a:highlight>
                <a:latin typeface="Times New Roman"/>
                <a:cs typeface="Times New Roman"/>
              </a:rPr>
              <a:t>Cassandra </a:t>
            </a:r>
            <a:r>
              <a:rPr lang="en-US" sz="2400" spc="-585" dirty="0">
                <a:solidFill>
                  <a:schemeClr val="accent6">
                    <a:lumMod val="50000"/>
                  </a:schemeClr>
                </a:solidFill>
                <a:highlight>
                  <a:srgbClr val="FFFF00"/>
                </a:highlight>
                <a:latin typeface="Times New Roman"/>
                <a:cs typeface="Times New Roman"/>
              </a:rPr>
              <a:t> </a:t>
            </a:r>
            <a:r>
              <a:rPr lang="en-US" sz="2400" spc="10" dirty="0">
                <a:solidFill>
                  <a:schemeClr val="accent6">
                    <a:lumMod val="50000"/>
                  </a:schemeClr>
                </a:solidFill>
                <a:highlight>
                  <a:srgbClr val="FFFF00"/>
                </a:highlight>
                <a:latin typeface="Times New Roman"/>
                <a:cs typeface="Times New Roman"/>
              </a:rPr>
              <a:t>super columns,</a:t>
            </a:r>
            <a:r>
              <a:rPr lang="en-US" sz="2400" spc="-30" dirty="0">
                <a:solidFill>
                  <a:schemeClr val="accent6">
                    <a:lumMod val="50000"/>
                  </a:schemeClr>
                </a:solidFill>
                <a:highlight>
                  <a:srgbClr val="FFFF00"/>
                </a:highlight>
                <a:latin typeface="Times New Roman"/>
                <a:cs typeface="Times New Roman"/>
              </a:rPr>
              <a:t> </a:t>
            </a:r>
            <a:r>
              <a:rPr lang="en-US" sz="2400" dirty="0">
                <a:solidFill>
                  <a:schemeClr val="accent6">
                    <a:lumMod val="50000"/>
                  </a:schemeClr>
                </a:solidFill>
                <a:highlight>
                  <a:srgbClr val="FFFF00"/>
                </a:highlight>
                <a:latin typeface="Times New Roman"/>
                <a:cs typeface="Times New Roman"/>
              </a:rPr>
              <a:t>i.e.,</a:t>
            </a:r>
            <a:r>
              <a:rPr lang="en-US" sz="2400" spc="15" dirty="0">
                <a:solidFill>
                  <a:schemeClr val="accent6">
                    <a:lumMod val="50000"/>
                  </a:schemeClr>
                </a:solidFill>
                <a:highlight>
                  <a:srgbClr val="FFFF00"/>
                </a:highlight>
                <a:latin typeface="Times New Roman"/>
                <a:cs typeface="Times New Roman"/>
              </a:rPr>
              <a:t> </a:t>
            </a:r>
            <a:r>
              <a:rPr lang="en-US" sz="2400" spc="10" dirty="0">
                <a:solidFill>
                  <a:schemeClr val="accent6">
                    <a:lumMod val="50000"/>
                  </a:schemeClr>
                </a:solidFill>
                <a:highlight>
                  <a:srgbClr val="FFFF00"/>
                </a:highlight>
                <a:latin typeface="Times New Roman"/>
                <a:cs typeface="Times New Roman"/>
              </a:rPr>
              <a:t>columns</a:t>
            </a:r>
            <a:r>
              <a:rPr lang="en-US" sz="2400" spc="-10" dirty="0">
                <a:solidFill>
                  <a:schemeClr val="accent6">
                    <a:lumMod val="50000"/>
                  </a:schemeClr>
                </a:solidFill>
                <a:highlight>
                  <a:srgbClr val="FFFF00"/>
                </a:highlight>
                <a:latin typeface="Times New Roman"/>
                <a:cs typeface="Times New Roman"/>
              </a:rPr>
              <a:t> </a:t>
            </a:r>
            <a:r>
              <a:rPr lang="en-US" sz="2400" spc="10" dirty="0">
                <a:solidFill>
                  <a:schemeClr val="accent6">
                    <a:lumMod val="50000"/>
                  </a:schemeClr>
                </a:solidFill>
                <a:highlight>
                  <a:srgbClr val="FFFF00"/>
                </a:highlight>
                <a:latin typeface="Times New Roman"/>
                <a:cs typeface="Times New Roman"/>
              </a:rPr>
              <a:t>that</a:t>
            </a:r>
            <a:r>
              <a:rPr lang="en-US" sz="2400" spc="-5" dirty="0">
                <a:solidFill>
                  <a:schemeClr val="accent6">
                    <a:lumMod val="50000"/>
                  </a:schemeClr>
                </a:solidFill>
                <a:highlight>
                  <a:srgbClr val="FFFF00"/>
                </a:highlight>
                <a:latin typeface="Times New Roman"/>
                <a:cs typeface="Times New Roman"/>
              </a:rPr>
              <a:t> </a:t>
            </a:r>
            <a:r>
              <a:rPr lang="en-US" sz="2400" spc="10" dirty="0">
                <a:solidFill>
                  <a:schemeClr val="accent6">
                    <a:lumMod val="50000"/>
                  </a:schemeClr>
                </a:solidFill>
                <a:highlight>
                  <a:srgbClr val="FFFF00"/>
                </a:highlight>
                <a:latin typeface="Times New Roman"/>
                <a:cs typeface="Times New Roman"/>
              </a:rPr>
              <a:t>contain</a:t>
            </a:r>
            <a:r>
              <a:rPr lang="en-US" sz="2400" spc="-15" dirty="0">
                <a:solidFill>
                  <a:schemeClr val="accent6">
                    <a:lumMod val="50000"/>
                  </a:schemeClr>
                </a:solidFill>
                <a:highlight>
                  <a:srgbClr val="FFFF00"/>
                </a:highlight>
                <a:latin typeface="Times New Roman"/>
                <a:cs typeface="Times New Roman"/>
              </a:rPr>
              <a:t> </a:t>
            </a:r>
            <a:r>
              <a:rPr lang="en-US" sz="2400" spc="5" dirty="0">
                <a:solidFill>
                  <a:schemeClr val="accent6">
                    <a:lumMod val="50000"/>
                  </a:schemeClr>
                </a:solidFill>
                <a:highlight>
                  <a:srgbClr val="FFFF00"/>
                </a:highlight>
                <a:latin typeface="Times New Roman"/>
                <a:cs typeface="Times New Roman"/>
              </a:rPr>
              <a:t>nested</a:t>
            </a:r>
            <a:r>
              <a:rPr lang="en-US" sz="2400" spc="-10" dirty="0">
                <a:solidFill>
                  <a:schemeClr val="accent6">
                    <a:lumMod val="50000"/>
                  </a:schemeClr>
                </a:solidFill>
                <a:highlight>
                  <a:srgbClr val="FFFF00"/>
                </a:highlight>
                <a:latin typeface="Times New Roman"/>
                <a:cs typeface="Times New Roman"/>
              </a:rPr>
              <a:t> </a:t>
            </a:r>
            <a:r>
              <a:rPr lang="en-US" sz="2400" spc="10" dirty="0">
                <a:solidFill>
                  <a:schemeClr val="accent6">
                    <a:lumMod val="50000"/>
                  </a:schemeClr>
                </a:solidFill>
                <a:highlight>
                  <a:srgbClr val="FFFF00"/>
                </a:highlight>
                <a:latin typeface="Times New Roman"/>
                <a:cs typeface="Times New Roman"/>
              </a:rPr>
              <a:t>columns.</a:t>
            </a:r>
            <a:endParaRPr lang="en-US" sz="2400" dirty="0">
              <a:solidFill>
                <a:schemeClr val="accent6">
                  <a:lumMod val="50000"/>
                </a:schemeClr>
              </a:solidFill>
              <a:highlight>
                <a:srgbClr val="FFFF00"/>
              </a:highlight>
              <a:latin typeface="Times New Roman"/>
              <a:cs typeface="Times New Roman"/>
            </a:endParaRPr>
          </a:p>
        </p:txBody>
      </p:sp>
    </p:spTree>
    <p:extLst>
      <p:ext uri="{BB962C8B-B14F-4D97-AF65-F5344CB8AC3E}">
        <p14:creationId xmlns:p14="http://schemas.microsoft.com/office/powerpoint/2010/main" val="57207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grpSp>
        <p:nvGrpSpPr>
          <p:cNvPr id="11" name="object 3"/>
          <p:cNvGrpSpPr/>
          <p:nvPr/>
        </p:nvGrpSpPr>
        <p:grpSpPr>
          <a:xfrm>
            <a:off x="2846835" y="307657"/>
            <a:ext cx="8289165" cy="5593080"/>
            <a:chOff x="729877" y="1417319"/>
            <a:chExt cx="9235440" cy="5593080"/>
          </a:xfrm>
        </p:grpSpPr>
        <p:sp>
          <p:nvSpPr>
            <p:cNvPr id="12"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13" name="object 5"/>
            <p:cNvPicPr/>
            <p:nvPr/>
          </p:nvPicPr>
          <p:blipFill>
            <a:blip r:embed="rId3" cstate="print"/>
            <a:stretch>
              <a:fillRect/>
            </a:stretch>
          </p:blipFill>
          <p:spPr>
            <a:xfrm>
              <a:off x="976765" y="1469135"/>
              <a:ext cx="8619743" cy="5541264"/>
            </a:xfrm>
            <a:prstGeom prst="rect">
              <a:avLst/>
            </a:prstGeom>
          </p:spPr>
        </p:pic>
      </p:grpSp>
    </p:spTree>
    <p:extLst>
      <p:ext uri="{BB962C8B-B14F-4D97-AF65-F5344CB8AC3E}">
        <p14:creationId xmlns:p14="http://schemas.microsoft.com/office/powerpoint/2010/main" val="912915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856000" y="189000"/>
            <a:ext cx="3068469" cy="584775"/>
          </a:xfrm>
          <a:prstGeom prst="rect">
            <a:avLst/>
          </a:prstGeom>
        </p:spPr>
        <p:txBody>
          <a:bodyPr wrap="none">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a:t>
            </a:r>
          </a:p>
        </p:txBody>
      </p:sp>
      <p:sp>
        <p:nvSpPr>
          <p:cNvPr id="14" name="Rectangle 13"/>
          <p:cNvSpPr/>
          <p:nvPr/>
        </p:nvSpPr>
        <p:spPr>
          <a:xfrm>
            <a:off x="2553779" y="827649"/>
            <a:ext cx="8476587" cy="2246769"/>
          </a:xfrm>
          <a:prstGeom prst="rect">
            <a:avLst/>
          </a:prstGeom>
        </p:spPr>
        <p:txBody>
          <a:bodyPr wrap="square">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Graph databases organize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data into Nodes, with Edges establishing relationships between these data nodes.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This data storage model proved to be useful </a:t>
            </a:r>
            <a:r>
              <a:rPr lang="en-US" sz="2000"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in applications that emphasize relationships, such as social media platforms, customer relations software, and travel and reservation systems.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Document-based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 can function as graph databases. </a:t>
            </a: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JanusGraph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RedisGraph</a:t>
            </a:r>
            <a:r>
              <a:rPr lang="en-US" sz="2000" dirty="0">
                <a:latin typeface="Times New Roman" panose="02020603050405020304" pitchFamily="18" charset="0"/>
                <a:cs typeface="Times New Roman" panose="02020603050405020304" pitchFamily="18" charset="0"/>
              </a:rPr>
              <a:t>, and Neo4j are popular graph-based solutions.</a:t>
            </a:r>
          </a:p>
        </p:txBody>
      </p:sp>
      <p:pic>
        <p:nvPicPr>
          <p:cNvPr id="15" name="Picture 14">
            <a:extLst>
              <a:ext uri="{FF2B5EF4-FFF2-40B4-BE49-F238E27FC236}">
                <a16:creationId xmlns:a16="http://schemas.microsoft.com/office/drawing/2014/main" id="{F5EA6C50-0769-4D9A-9879-113DC862FF49}"/>
              </a:ext>
            </a:extLst>
          </p:cNvPr>
          <p:cNvPicPr>
            <a:picLocks noChangeAspect="1"/>
          </p:cNvPicPr>
          <p:nvPr/>
        </p:nvPicPr>
        <p:blipFill>
          <a:blip r:embed="rId3"/>
          <a:stretch>
            <a:fillRect/>
          </a:stretch>
        </p:blipFill>
        <p:spPr>
          <a:xfrm>
            <a:off x="3216000" y="3648823"/>
            <a:ext cx="7559999" cy="3032581"/>
          </a:xfrm>
          <a:prstGeom prst="rect">
            <a:avLst/>
          </a:prstGeom>
        </p:spPr>
      </p:pic>
    </p:spTree>
    <p:extLst>
      <p:ext uri="{BB962C8B-B14F-4D97-AF65-F5344CB8AC3E}">
        <p14:creationId xmlns:p14="http://schemas.microsoft.com/office/powerpoint/2010/main" val="343712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a:solidFill>
                  <a:srgbClr val="002060"/>
                </a:solidFill>
              </a:rPr>
              <a:t>NOSQL DATABASE</a:t>
            </a: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a:solidFill>
                  <a:schemeClr val="accent2"/>
                </a:solidFill>
              </a:rPr>
              <a:t>Subject code :  21CS745</a:t>
            </a: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Supriya C</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Professor</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of ISE</a:t>
            </a:r>
          </a:p>
          <a:p>
            <a:pPr lvl="0" fontAlgn="base">
              <a:lnSpc>
                <a:spcPct val="90000"/>
              </a:lnSpc>
              <a:spcBef>
                <a:spcPct val="0"/>
              </a:spcBef>
              <a:spcAft>
                <a:spcPct val="0"/>
              </a:spcAft>
              <a:buClr>
                <a:srgbClr val="353535"/>
              </a:buClr>
              <a:defRPr/>
            </a:pP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Institute Of Technology </a:t>
            </a:r>
          </a:p>
        </p:txBody>
      </p:sp>
      <p:sp>
        <p:nvSpPr>
          <p:cNvPr id="14" name="TextBox 13"/>
          <p:cNvSpPr txBox="1"/>
          <p:nvPr/>
        </p:nvSpPr>
        <p:spPr>
          <a:xfrm>
            <a:off x="2833865" y="2686268"/>
            <a:ext cx="7888122"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3 : </a:t>
            </a:r>
            <a:r>
              <a:rPr lang="en-US" sz="3200" b="1" dirty="0">
                <a:solidFill>
                  <a:srgbClr val="002060"/>
                </a:solidFill>
                <a:latin typeface="Times New Roman" panose="02020603050405020304" pitchFamily="18" charset="0"/>
                <a:cs typeface="Times New Roman" panose="02020603050405020304" pitchFamily="18" charset="0"/>
              </a:rPr>
              <a:t>More Details on Data Models</a:t>
            </a:r>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81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4" name="TextBox 13"/>
          <p:cNvSpPr txBox="1"/>
          <p:nvPr/>
        </p:nvSpPr>
        <p:spPr>
          <a:xfrm>
            <a:off x="2856000" y="189000"/>
            <a:ext cx="2542135"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Relationships</a:t>
            </a:r>
          </a:p>
        </p:txBody>
      </p:sp>
      <p:sp>
        <p:nvSpPr>
          <p:cNvPr id="9" name="TextBox 8"/>
          <p:cNvSpPr txBox="1"/>
          <p:nvPr/>
        </p:nvSpPr>
        <p:spPr>
          <a:xfrm>
            <a:off x="2629665" y="1269000"/>
            <a:ext cx="8506335"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Aggregates are useful in that they put together data that is commonly accessed together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 important aspect of </a:t>
            </a:r>
            <a:r>
              <a:rPr lang="en-US" b="1" dirty="0">
                <a:latin typeface="Times New Roman" panose="02020603050405020304" pitchFamily="18" charset="0"/>
                <a:cs typeface="Times New Roman" panose="02020603050405020304" pitchFamily="18" charset="0"/>
              </a:rPr>
              <a:t>relationships between aggregates is how they handle updates.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Relational databases will allow us to modify multiple records in a single transaction, providing ACID guarantees while altering many rows.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you have data based on </a:t>
            </a:r>
            <a:r>
              <a:rPr lang="en-US" b="1" dirty="0">
                <a:latin typeface="Times New Roman" panose="02020603050405020304" pitchFamily="18" charset="0"/>
                <a:cs typeface="Times New Roman" panose="02020603050405020304" pitchFamily="18" charset="0"/>
              </a:rPr>
              <a:t>lots of relationships</a:t>
            </a:r>
            <a:r>
              <a:rPr lang="en-US" dirty="0">
                <a:latin typeface="Times New Roman" panose="02020603050405020304" pitchFamily="18" charset="0"/>
                <a:cs typeface="Times New Roman" panose="02020603050405020304" pitchFamily="18" charset="0"/>
              </a:rPr>
              <a:t>, you should prefer </a:t>
            </a:r>
            <a:r>
              <a:rPr lang="en-US" b="1" dirty="0">
                <a:latin typeface="Times New Roman" panose="02020603050405020304" pitchFamily="18" charset="0"/>
                <a:cs typeface="Times New Roman" panose="02020603050405020304" pitchFamily="18" charset="0"/>
              </a:rPr>
              <a:t>a relational database over a NoSQL store.</a:t>
            </a:r>
          </a:p>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Aggregate-oriented databases become more awkward as you need to operate across multiple aggregates.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850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650731" y="38861"/>
            <a:ext cx="4320000"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p>
        </p:txBody>
      </p:sp>
      <p:sp>
        <p:nvSpPr>
          <p:cNvPr id="15" name="TextBox 14"/>
          <p:cNvSpPr txBox="1"/>
          <p:nvPr/>
        </p:nvSpPr>
        <p:spPr>
          <a:xfrm>
            <a:off x="8410029" y="2387657"/>
            <a:ext cx="2739876"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Social Networking</a:t>
            </a:r>
          </a:p>
          <a:p>
            <a:r>
              <a:rPr lang="en-IN" sz="2400" dirty="0">
                <a:latin typeface="Times New Roman" panose="02020603050405020304" pitchFamily="18" charset="0"/>
                <a:cs typeface="Times New Roman" panose="02020603050405020304" pitchFamily="18" charset="0"/>
              </a:rPr>
              <a:t>IAM</a:t>
            </a:r>
          </a:p>
          <a:p>
            <a:r>
              <a:rPr lang="en-IN" sz="2400" dirty="0">
                <a:latin typeface="Times New Roman" panose="02020603050405020304" pitchFamily="18" charset="0"/>
                <a:cs typeface="Times New Roman" panose="02020603050405020304" pitchFamily="18" charset="0"/>
              </a:rPr>
              <a:t>Recommendation</a:t>
            </a:r>
            <a:endParaRPr lang="en-IN" dirty="0"/>
          </a:p>
        </p:txBody>
      </p:sp>
      <p:sp>
        <p:nvSpPr>
          <p:cNvPr id="17" name="TextBox 16"/>
          <p:cNvSpPr txBox="1"/>
          <p:nvPr/>
        </p:nvSpPr>
        <p:spPr>
          <a:xfrm>
            <a:off x="8276393" y="1748214"/>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p>
        </p:txBody>
      </p:sp>
      <p:sp>
        <p:nvSpPr>
          <p:cNvPr id="20" name="TextBox 19"/>
          <p:cNvSpPr txBox="1"/>
          <p:nvPr/>
        </p:nvSpPr>
        <p:spPr>
          <a:xfrm>
            <a:off x="8410029" y="4220846"/>
            <a:ext cx="2386364"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Neo4j</a:t>
            </a:r>
          </a:p>
          <a:p>
            <a:r>
              <a:rPr lang="en-IN" sz="2400" dirty="0" err="1">
                <a:latin typeface="Times New Roman" panose="02020603050405020304" pitchFamily="18" charset="0"/>
                <a:cs typeface="Times New Roman" panose="02020603050405020304" pitchFamily="18" charset="0"/>
              </a:rPr>
              <a:t>JanusGraph</a:t>
            </a:r>
            <a:endParaRPr lang="en-I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96433" y="1880568"/>
            <a:ext cx="5713091" cy="4845299"/>
          </a:xfrm>
          <a:prstGeom prst="rect">
            <a:avLst/>
          </a:prstGeom>
        </p:spPr>
      </p:pic>
      <p:sp>
        <p:nvSpPr>
          <p:cNvPr id="9" name="Rectangle 8"/>
          <p:cNvSpPr/>
          <p:nvPr/>
        </p:nvSpPr>
        <p:spPr>
          <a:xfrm>
            <a:off x="2619465" y="796583"/>
            <a:ext cx="8681602" cy="707886"/>
          </a:xfrm>
          <a:prstGeom prst="rect">
            <a:avLst/>
          </a:prstGeom>
        </p:spPr>
        <p:txBody>
          <a:bodyPr wrap="square">
            <a:spAutoFit/>
          </a:bodyPr>
          <a:lstStyle/>
          <a:p>
            <a:pPr algn="just"/>
            <a:r>
              <a:rPr lang="en-IN" sz="2000" dirty="0">
                <a:latin typeface="Times New Roman" panose="02020603050405020304" pitchFamily="18" charset="0"/>
                <a:cs typeface="Times New Roman" panose="02020603050405020304" pitchFamily="18" charset="0"/>
              </a:rPr>
              <a:t>Most NoSQL databases were inspired by the need to run on clusters, which led to aggregate-oriented data models of large records with simple connections.</a:t>
            </a:r>
          </a:p>
        </p:txBody>
      </p:sp>
    </p:spTree>
    <p:extLst>
      <p:ext uri="{BB962C8B-B14F-4D97-AF65-F5344CB8AC3E}">
        <p14:creationId xmlns:p14="http://schemas.microsoft.com/office/powerpoint/2010/main" val="186250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1" name="TextBox 10"/>
          <p:cNvSpPr txBox="1"/>
          <p:nvPr/>
        </p:nvSpPr>
        <p:spPr>
          <a:xfrm>
            <a:off x="2559076" y="189000"/>
            <a:ext cx="4320000" cy="584775"/>
          </a:xfrm>
          <a:prstGeom prst="rect">
            <a:avLst/>
          </a:prstGeom>
          <a:noFill/>
        </p:spPr>
        <p:txBody>
          <a:bodyPr wrap="square" rtlCol="0">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p>
        </p:txBody>
      </p:sp>
      <p:sp>
        <p:nvSpPr>
          <p:cNvPr id="12" name="Rectangle 11"/>
          <p:cNvSpPr/>
          <p:nvPr/>
        </p:nvSpPr>
        <p:spPr>
          <a:xfrm>
            <a:off x="2712171" y="1426197"/>
            <a:ext cx="3743829"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We have a web of information whose nodes are very small (nothing more than a name) but there is a rich structure of interconnections between them. With this structure, we can ask questions such as “</a:t>
            </a:r>
            <a:r>
              <a:rPr lang="en-US" b="1" dirty="0">
                <a:latin typeface="Times New Roman" panose="02020603050405020304" pitchFamily="18" charset="0"/>
                <a:cs typeface="Times New Roman" panose="02020603050405020304" pitchFamily="18" charset="0"/>
              </a:rPr>
              <a:t>find the books in the Databases category that are written by someone whom a friend of mine likes.”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is ideal for capturing any data consisting of complex relationships such as social networks, product preferences, or eligibility rules.</a:t>
            </a:r>
          </a:p>
          <a:p>
            <a:pPr algn="just"/>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362708" y="779869"/>
            <a:ext cx="5019679" cy="5169131"/>
          </a:xfrm>
          <a:prstGeom prst="rect">
            <a:avLst/>
          </a:prstGeom>
        </p:spPr>
      </p:pic>
    </p:spTree>
    <p:extLst>
      <p:ext uri="{BB962C8B-B14F-4D97-AF65-F5344CB8AC3E}">
        <p14:creationId xmlns:p14="http://schemas.microsoft.com/office/powerpoint/2010/main" val="4148611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591513" y="549000"/>
            <a:ext cx="36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Databases </a:t>
            </a:r>
          </a:p>
        </p:txBody>
      </p:sp>
      <p:sp>
        <p:nvSpPr>
          <p:cNvPr id="12" name="Rectangle 11"/>
          <p:cNvSpPr/>
          <p:nvPr/>
        </p:nvSpPr>
        <p:spPr>
          <a:xfrm>
            <a:off x="2591513" y="1204575"/>
            <a:ext cx="8790874" cy="480131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common theme across all the forms of NoSQL databases is that they are </a:t>
            </a:r>
            <a:r>
              <a:rPr lang="en-US" dirty="0" err="1">
                <a:latin typeface="Times New Roman" panose="02020603050405020304" pitchFamily="18" charset="0"/>
                <a:cs typeface="Times New Roman" panose="02020603050405020304" pitchFamily="18" charset="0"/>
              </a:rPr>
              <a:t>schemaless</a:t>
            </a:r>
            <a:r>
              <a:rPr lang="en-US" dirty="0">
                <a:latin typeface="Times New Roman" panose="02020603050405020304" pitchFamily="18" charset="0"/>
                <a:cs typeface="Times New Roman" panose="02020603050405020304" pitchFamily="18" charset="0"/>
              </a:rPr>
              <a:t>. When you want to store data in a relational database.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solidFill>
                  <a:srgbClr val="FF0000"/>
                </a:solidFill>
                <a:highlight>
                  <a:srgbClr val="FFFF00"/>
                </a:highlight>
                <a:latin typeface="Times New Roman" panose="02020603050405020304" pitchFamily="18" charset="0"/>
                <a:cs typeface="Times New Roman" panose="02020603050405020304" pitchFamily="18" charset="0"/>
              </a:rPr>
              <a:t>Schema—a defined structure for the database which says what tables exist, which columns exist, and what data types each column can hold.</a:t>
            </a:r>
            <a:br>
              <a:rPr lang="en-US" dirty="0">
                <a:solidFill>
                  <a:srgbClr val="FF0000"/>
                </a:solidFill>
                <a:highlight>
                  <a:srgbClr val="FFFF00"/>
                </a:highlight>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NoSQL databases, storing data is much more casual.</a:t>
            </a:r>
          </a:p>
          <a:p>
            <a:r>
              <a:rPr lang="en-US" dirty="0">
                <a:latin typeface="Times New Roman" panose="02020603050405020304" pitchFamily="18" charset="0"/>
                <a:cs typeface="Times New Roman" panose="02020603050405020304" pitchFamily="18" charset="0"/>
              </a:rPr>
              <a:t>	</a:t>
            </a:r>
          </a:p>
          <a:p>
            <a:pPr marL="722313" indent="-85725">
              <a:buFont typeface="+mj-lt"/>
              <a:buAutoNum type="arabicPeriod"/>
            </a:pPr>
            <a:r>
              <a:rPr lang="en-US" dirty="0">
                <a:latin typeface="Times New Roman" panose="02020603050405020304" pitchFamily="18" charset="0"/>
                <a:cs typeface="Times New Roman" panose="02020603050405020304" pitchFamily="18" charset="0"/>
              </a:rPr>
              <a:t>	A key-value store allows you to store any data you like under a key.</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981075" indent="-355600">
              <a:buFont typeface="+mj-lt"/>
              <a:buAutoNum type="arabicPeriod"/>
            </a:pPr>
            <a:r>
              <a:rPr lang="en-US" dirty="0">
                <a:latin typeface="Times New Roman" panose="02020603050405020304" pitchFamily="18" charset="0"/>
                <a:cs typeface="Times New Roman" panose="02020603050405020304" pitchFamily="18" charset="0"/>
              </a:rPr>
              <a:t>A document database effectively does the same thing, since it makes no          restrictions on the structure of the documents you store.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625475">
              <a:buFont typeface="+mj-lt"/>
              <a:buAutoNum type="arabicPeriod"/>
              <a:tabLst>
                <a:tab pos="625475" algn="l"/>
              </a:tabLst>
            </a:pPr>
            <a:r>
              <a:rPr lang="en-US" dirty="0">
                <a:latin typeface="Times New Roman" panose="02020603050405020304" pitchFamily="18" charset="0"/>
                <a:cs typeface="Times New Roman" panose="02020603050405020304" pitchFamily="18" charset="0"/>
              </a:rPr>
              <a:t>	Column-family databases allow you to store any data under any column you like.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895350" indent="-269875">
              <a:buFont typeface="+mj-lt"/>
              <a:buAutoNum type="arabicPeriod"/>
            </a:pPr>
            <a:r>
              <a:rPr lang="en-US" dirty="0">
                <a:latin typeface="Times New Roman" panose="02020603050405020304" pitchFamily="18" charset="0"/>
                <a:cs typeface="Times New Roman" panose="02020603050405020304" pitchFamily="18" charset="0"/>
              </a:rPr>
              <a:t>	Graph databases allow you to freely add new edges and freely add properties to nodes and edges as you wish.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169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Rectangle 8"/>
          <p:cNvSpPr/>
          <p:nvPr/>
        </p:nvSpPr>
        <p:spPr>
          <a:xfrm>
            <a:off x="2582858" y="1257537"/>
            <a:ext cx="8548521"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NoSQL databases are schemaless: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key-value store allows you to store any data you like under a key.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document database effectively does the same thing, since it makes no  restrictions on the structure of the documents you store.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Column-family databases allow you to store any data under any column  you like.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 databases allow you to freely add new edges and freely add  properties to nodes and edges as you wish.</a:t>
            </a:r>
          </a:p>
          <a:p>
            <a:pPr algn="just"/>
            <a:r>
              <a:rPr lang="en-US" sz="2000" dirty="0">
                <a:latin typeface="Times New Roman" panose="02020603050405020304" pitchFamily="18" charset="0"/>
                <a:cs typeface="Times New Roman" panose="02020603050405020304" pitchFamily="18" charset="0"/>
              </a:rPr>
              <a:t>This has various advantages:</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Without a schema binding you, you can easily store whatever you need,  and change your data storage as you learn more about your project</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You can easily add new things as you discover them</a:t>
            </a:r>
          </a:p>
          <a:p>
            <a:pPr marL="342900" indent="-342900" algn="just">
              <a:buFont typeface="Arial" panose="020B0604020202020204" pitchFamily="34" charset="0"/>
              <a:buChar char="•"/>
            </a:pPr>
            <a:r>
              <a:rPr lang="en-US" sz="2000" dirty="0">
                <a:highlight>
                  <a:srgbClr val="FFFF00"/>
                </a:highlight>
                <a:latin typeface="Times New Roman" panose="02020603050405020304" pitchFamily="18" charset="0"/>
                <a:cs typeface="Times New Roman" panose="02020603050405020304" pitchFamily="18" charset="0"/>
              </a:rPr>
              <a:t>A schemaless store also makes it easier to deal with </a:t>
            </a:r>
            <a:r>
              <a:rPr lang="en-US" sz="2000" dirty="0" err="1">
                <a:highlight>
                  <a:srgbClr val="FFFF00"/>
                </a:highlight>
                <a:latin typeface="Times New Roman" panose="02020603050405020304" pitchFamily="18" charset="0"/>
                <a:cs typeface="Times New Roman" panose="02020603050405020304" pitchFamily="18" charset="0"/>
              </a:rPr>
              <a:t>nonuniform</a:t>
            </a:r>
            <a:r>
              <a:rPr lang="en-US" sz="2000" dirty="0">
                <a:highlight>
                  <a:srgbClr val="FFFF00"/>
                </a:highlight>
                <a:latin typeface="Times New Roman" panose="02020603050405020304" pitchFamily="18" charset="0"/>
                <a:cs typeface="Times New Roman" panose="02020603050405020304" pitchFamily="18" charset="0"/>
              </a:rPr>
              <a:t> data:  data where each record has a different set of fields (limiting sparse data  storage)</a:t>
            </a:r>
          </a:p>
        </p:txBody>
      </p:sp>
      <p:sp>
        <p:nvSpPr>
          <p:cNvPr id="12" name="Rectangle 11"/>
          <p:cNvSpPr/>
          <p:nvPr/>
        </p:nvSpPr>
        <p:spPr>
          <a:xfrm>
            <a:off x="2582858" y="549000"/>
            <a:ext cx="3988592" cy="584775"/>
          </a:xfrm>
          <a:prstGeom prst="rect">
            <a:avLst/>
          </a:prstGeom>
        </p:spPr>
        <p:txBody>
          <a:bodyPr wrap="non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32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00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856000" y="54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Value of Relational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1514" y="1362452"/>
            <a:ext cx="8904486" cy="4401205"/>
          </a:xfrm>
          <a:prstGeom prst="rect">
            <a:avLst/>
          </a:prstGeom>
          <a:noFill/>
        </p:spPr>
        <p:txBody>
          <a:bodyPr wrap="square" rtlCol="0">
            <a:spAutoFit/>
          </a:bodyPr>
          <a:lstStyle/>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Getting at Persistent Data </a:t>
            </a:r>
            <a:r>
              <a:rPr lang="en-IN" sz="2000" dirty="0">
                <a:latin typeface="Times New Roman" panose="02020603050405020304" pitchFamily="18" charset="0"/>
                <a:cs typeface="Times New Roman" panose="02020603050405020304" pitchFamily="18" charset="0"/>
              </a:rPr>
              <a:t>: m</a:t>
            </a:r>
            <a:r>
              <a:rPr lang="en-US" sz="2000" dirty="0">
                <a:latin typeface="Times New Roman" panose="02020603050405020304" pitchFamily="18" charset="0"/>
                <a:cs typeface="Times New Roman" panose="02020603050405020304" pitchFamily="18" charset="0"/>
              </a:rPr>
              <a:t>ost computer architectures have the notion of two areas of memory: a fast volatile </a:t>
            </a:r>
            <a:r>
              <a:rPr lang="en-US" sz="2000" dirty="0">
                <a:highlight>
                  <a:srgbClr val="FFFF00"/>
                </a:highlight>
                <a:latin typeface="Times New Roman" panose="02020603050405020304" pitchFamily="18" charset="0"/>
                <a:cs typeface="Times New Roman" panose="02020603050405020304" pitchFamily="18" charset="0"/>
              </a:rPr>
              <a:t>“main memory” </a:t>
            </a:r>
            <a:r>
              <a:rPr lang="en-US" sz="2000" dirty="0">
                <a:latin typeface="Times New Roman" panose="02020603050405020304" pitchFamily="18" charset="0"/>
                <a:cs typeface="Times New Roman" panose="02020603050405020304" pitchFamily="18" charset="0"/>
              </a:rPr>
              <a:t>and a larger but slower “</a:t>
            </a:r>
            <a:r>
              <a:rPr lang="en-US" sz="2000" dirty="0">
                <a:highlight>
                  <a:srgbClr val="FFFF00"/>
                </a:highlight>
                <a:latin typeface="Times New Roman" panose="02020603050405020304" pitchFamily="18" charset="0"/>
                <a:cs typeface="Times New Roman" panose="02020603050405020304" pitchFamily="18" charset="0"/>
              </a:rPr>
              <a:t>backing store.”</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Concurrency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fact of two or more events or circumstances happening or existing at the same time.</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a:latin typeface="Times New Roman" panose="02020603050405020304" pitchFamily="18" charset="0"/>
                <a:cs typeface="Times New Roman" panose="02020603050405020304" pitchFamily="18" charset="0"/>
              </a:rPr>
              <a:t>Integration</a:t>
            </a:r>
            <a:r>
              <a:rPr lang="en-IN"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Using a single database allows all the applications to use each others’ data easily, while the database’s concurrency control handles multiple applications in the same way as it handles multiple users in a single application.</a:t>
            </a:r>
          </a:p>
          <a:p>
            <a:pPr marL="342900" indent="-342900" algn="just">
              <a:buFont typeface="+mj-lt"/>
              <a:buAutoNum type="arabicPeriod"/>
            </a:pPr>
            <a:endParaRPr lang="en-IN"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a:latin typeface="Times New Roman" panose="02020603050405020304" pitchFamily="18" charset="0"/>
                <a:cs typeface="Times New Roman" panose="02020603050405020304" pitchFamily="18" charset="0"/>
              </a:rPr>
              <a:t>A (Mostly) Standard Model</a:t>
            </a:r>
            <a:r>
              <a:rPr lang="en-IN" sz="2000" dirty="0">
                <a:latin typeface="Times New Roman" panose="02020603050405020304" pitchFamily="18" charset="0"/>
                <a:cs typeface="Times New Roman" panose="02020603050405020304" pitchFamily="18" charset="0"/>
              </a:rPr>
              <a:t> : Relational databases have succeeded because they provide standard model. </a:t>
            </a:r>
            <a:r>
              <a:rPr lang="en-US" sz="2000" dirty="0">
                <a:latin typeface="Times New Roman" panose="02020603050405020304" pitchFamily="18" charset="0"/>
                <a:cs typeface="Times New Roman" panose="02020603050405020304" pitchFamily="18" charset="0"/>
              </a:rPr>
              <a:t>Although there are differences between different relational databases, the core mechanisms remain the same.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591513" y="549000"/>
            <a:ext cx="3512500" cy="523220"/>
          </a:xfrm>
          <a:prstGeom prst="rect">
            <a:avLst/>
          </a:prstGeom>
        </p:spPr>
        <p:txBody>
          <a:bodyPr wrap="non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28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591513" y="1313581"/>
            <a:ext cx="8790873" cy="3906326"/>
          </a:xfrm>
          <a:prstGeom prst="rect">
            <a:avLst/>
          </a:prstGeom>
        </p:spPr>
        <p:txBody>
          <a:bodyPr wrap="square">
            <a:spAutoFit/>
          </a:bodyPr>
          <a:lstStyle/>
          <a:p>
            <a:pPr marL="390525" indent="-378460" algn="just">
              <a:lnSpc>
                <a:spcPct val="100000"/>
              </a:lnSpc>
              <a:spcBef>
                <a:spcPts val="125"/>
              </a:spcBef>
              <a:buChar char="•"/>
              <a:tabLst>
                <a:tab pos="390525" algn="l"/>
                <a:tab pos="391160" algn="l"/>
              </a:tabLst>
            </a:pPr>
            <a:r>
              <a:rPr lang="en-US" sz="2000" spc="5" dirty="0">
                <a:latin typeface="Times New Roman"/>
                <a:cs typeface="Times New Roman"/>
              </a:rPr>
              <a:t>Schemaless</a:t>
            </a:r>
            <a:r>
              <a:rPr lang="en-US" sz="2000" spc="-5" dirty="0">
                <a:latin typeface="Times New Roman"/>
                <a:cs typeface="Times New Roman"/>
              </a:rPr>
              <a:t> </a:t>
            </a:r>
            <a:r>
              <a:rPr lang="en-US" sz="2000" spc="5" dirty="0">
                <a:latin typeface="Times New Roman"/>
                <a:cs typeface="Times New Roman"/>
              </a:rPr>
              <a:t>is</a:t>
            </a:r>
            <a:r>
              <a:rPr lang="en-US" sz="2000" spc="20" dirty="0">
                <a:latin typeface="Times New Roman"/>
                <a:cs typeface="Times New Roman"/>
              </a:rPr>
              <a:t> </a:t>
            </a:r>
            <a:r>
              <a:rPr lang="en-US" sz="2000" spc="10" dirty="0">
                <a:latin typeface="Times New Roman"/>
                <a:cs typeface="Times New Roman"/>
              </a:rPr>
              <a:t>appealing,</a:t>
            </a:r>
            <a:r>
              <a:rPr lang="en-US" sz="2000" spc="-55" dirty="0">
                <a:latin typeface="Times New Roman"/>
                <a:cs typeface="Times New Roman"/>
              </a:rPr>
              <a:t> </a:t>
            </a:r>
            <a:r>
              <a:rPr lang="en-US" sz="2000" spc="15" dirty="0">
                <a:latin typeface="Times New Roman"/>
                <a:cs typeface="Times New Roman"/>
              </a:rPr>
              <a:t>but</a:t>
            </a:r>
            <a:r>
              <a:rPr lang="en-US" sz="2000" dirty="0">
                <a:latin typeface="Times New Roman"/>
                <a:cs typeface="Times New Roman"/>
              </a:rPr>
              <a:t> it </a:t>
            </a:r>
            <a:r>
              <a:rPr lang="en-US" sz="2000" spc="15" dirty="0">
                <a:latin typeface="Times New Roman"/>
                <a:cs typeface="Times New Roman"/>
              </a:rPr>
              <a:t>brings</a:t>
            </a:r>
            <a:r>
              <a:rPr lang="en-US" sz="2000" spc="-5" dirty="0">
                <a:latin typeface="Times New Roman"/>
                <a:cs typeface="Times New Roman"/>
              </a:rPr>
              <a:t> </a:t>
            </a:r>
            <a:r>
              <a:rPr lang="en-US" sz="2000" spc="5" dirty="0">
                <a:latin typeface="Times New Roman"/>
                <a:cs typeface="Times New Roman"/>
              </a:rPr>
              <a:t>some </a:t>
            </a:r>
            <a:r>
              <a:rPr lang="en-US" sz="2000" spc="10" dirty="0">
                <a:latin typeface="Times New Roman"/>
                <a:cs typeface="Times New Roman"/>
              </a:rPr>
              <a:t>problems</a:t>
            </a:r>
            <a:r>
              <a:rPr lang="en-US" sz="2000" spc="-5" dirty="0">
                <a:latin typeface="Times New Roman"/>
                <a:cs typeface="Times New Roman"/>
              </a:rPr>
              <a:t> </a:t>
            </a:r>
            <a:r>
              <a:rPr lang="en-US" sz="2000" spc="1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its</a:t>
            </a:r>
            <a:r>
              <a:rPr lang="en-US" sz="2000" spc="25" dirty="0">
                <a:latin typeface="Times New Roman"/>
                <a:cs typeface="Times New Roman"/>
              </a:rPr>
              <a:t> </a:t>
            </a:r>
            <a:r>
              <a:rPr lang="en-US" sz="2000" spc="15" dirty="0">
                <a:latin typeface="Times New Roman"/>
                <a:cs typeface="Times New Roman"/>
              </a:rPr>
              <a:t>own</a:t>
            </a:r>
            <a:endParaRPr lang="en-US" sz="2000" dirty="0">
              <a:latin typeface="Times New Roman"/>
              <a:cs typeface="Times New Roman"/>
            </a:endParaRPr>
          </a:p>
          <a:p>
            <a:pPr algn="just">
              <a:lnSpc>
                <a:spcPct val="100000"/>
              </a:lnSpc>
              <a:spcBef>
                <a:spcPts val="20"/>
              </a:spcBef>
              <a:buFont typeface="Times New Roman"/>
              <a:buChar char="•"/>
            </a:pPr>
            <a:endParaRPr lang="en-US" sz="2400" dirty="0">
              <a:latin typeface="Times New Roman"/>
              <a:cs typeface="Times New Roman"/>
            </a:endParaRPr>
          </a:p>
          <a:p>
            <a:pPr marL="390525" marR="5080" indent="-378460" algn="just">
              <a:lnSpc>
                <a:spcPct val="91000"/>
              </a:lnSpc>
              <a:buChar char="•"/>
              <a:tabLst>
                <a:tab pos="390525" algn="l"/>
                <a:tab pos="391160" algn="l"/>
              </a:tabLst>
            </a:pPr>
            <a:r>
              <a:rPr lang="en-US" sz="2000" spc="15" dirty="0">
                <a:latin typeface="Times New Roman"/>
                <a:cs typeface="Times New Roman"/>
              </a:rPr>
              <a:t>Indeed,</a:t>
            </a:r>
            <a:r>
              <a:rPr lang="en-US" sz="2000" spc="-35" dirty="0">
                <a:latin typeface="Times New Roman"/>
                <a:cs typeface="Times New Roman"/>
              </a:rPr>
              <a:t> </a:t>
            </a:r>
            <a:r>
              <a:rPr lang="en-US" sz="2000" spc="15" dirty="0">
                <a:latin typeface="Times New Roman"/>
                <a:cs typeface="Times New Roman"/>
              </a:rPr>
              <a:t>whenever</a:t>
            </a:r>
            <a:r>
              <a:rPr lang="en-US" sz="2000" spc="-40" dirty="0">
                <a:latin typeface="Times New Roman"/>
                <a:cs typeface="Times New Roman"/>
              </a:rPr>
              <a:t> </a:t>
            </a:r>
            <a:r>
              <a:rPr lang="en-US" sz="2000" spc="10" dirty="0">
                <a:latin typeface="Times New Roman"/>
                <a:cs typeface="Times New Roman"/>
              </a:rPr>
              <a:t>we</a:t>
            </a:r>
            <a:r>
              <a:rPr lang="en-US" sz="2000" dirty="0">
                <a:latin typeface="Times New Roman"/>
                <a:cs typeface="Times New Roman"/>
              </a:rPr>
              <a:t> </a:t>
            </a:r>
            <a:r>
              <a:rPr lang="en-US" sz="2000" spc="5" dirty="0">
                <a:latin typeface="Times New Roman"/>
                <a:cs typeface="Times New Roman"/>
              </a:rPr>
              <a:t>write</a:t>
            </a:r>
            <a:r>
              <a:rPr lang="en-US" sz="2000" spc="2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program</a:t>
            </a:r>
            <a:r>
              <a:rPr lang="en-US" sz="2000" spc="-4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5" dirty="0">
                <a:latin typeface="Times New Roman"/>
                <a:cs typeface="Times New Roman"/>
              </a:rPr>
              <a:t>accesses</a:t>
            </a:r>
            <a:r>
              <a:rPr lang="en-US" sz="2000" spc="-10" dirty="0">
                <a:latin typeface="Times New Roman"/>
                <a:cs typeface="Times New Roman"/>
              </a:rPr>
              <a:t> </a:t>
            </a:r>
            <a:r>
              <a:rPr lang="en-US" sz="2000" spc="10" dirty="0">
                <a:latin typeface="Times New Roman"/>
                <a:cs typeface="Times New Roman"/>
              </a:rPr>
              <a:t>data,</a:t>
            </a:r>
            <a:r>
              <a:rPr lang="en-US" sz="2000" spc="-1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program </a:t>
            </a:r>
            <a:r>
              <a:rPr lang="en-US" sz="2000" spc="-585" dirty="0">
                <a:latin typeface="Times New Roman"/>
                <a:cs typeface="Times New Roman"/>
              </a:rPr>
              <a:t> </a:t>
            </a:r>
            <a:r>
              <a:rPr lang="en-US" sz="2000" spc="5" dirty="0">
                <a:latin typeface="Times New Roman"/>
                <a:cs typeface="Times New Roman"/>
              </a:rPr>
              <a:t>almost</a:t>
            </a:r>
            <a:r>
              <a:rPr lang="en-US" sz="2000" spc="20" dirty="0">
                <a:latin typeface="Times New Roman"/>
                <a:cs typeface="Times New Roman"/>
              </a:rPr>
              <a:t> </a:t>
            </a:r>
            <a:r>
              <a:rPr lang="en-US" sz="2000" spc="5" dirty="0">
                <a:latin typeface="Times New Roman"/>
                <a:cs typeface="Times New Roman"/>
              </a:rPr>
              <a:t>always</a:t>
            </a:r>
            <a:r>
              <a:rPr lang="en-US" sz="2000" spc="20" dirty="0">
                <a:latin typeface="Times New Roman"/>
                <a:cs typeface="Times New Roman"/>
              </a:rPr>
              <a:t> </a:t>
            </a:r>
            <a:r>
              <a:rPr lang="en-US" sz="2000" spc="5" dirty="0">
                <a:latin typeface="Times New Roman"/>
                <a:cs typeface="Times New Roman"/>
              </a:rPr>
              <a:t>relies</a:t>
            </a:r>
            <a:r>
              <a:rPr lang="en-US" sz="2000" spc="-5" dirty="0">
                <a:latin typeface="Times New Roman"/>
                <a:cs typeface="Times New Roman"/>
              </a:rPr>
              <a:t> </a:t>
            </a:r>
            <a:r>
              <a:rPr lang="en-US" sz="2000" spc="15" dirty="0">
                <a:latin typeface="Times New Roman"/>
                <a:cs typeface="Times New Roman"/>
              </a:rPr>
              <a:t>on</a:t>
            </a:r>
            <a:r>
              <a:rPr lang="en-US" sz="2000" spc="-15" dirty="0">
                <a:latin typeface="Times New Roman"/>
                <a:cs typeface="Times New Roman"/>
              </a:rPr>
              <a:t> </a:t>
            </a:r>
            <a:r>
              <a:rPr lang="en-US" sz="2000" spc="5" dirty="0">
                <a:latin typeface="Times New Roman"/>
                <a:cs typeface="Times New Roman"/>
              </a:rPr>
              <a:t>some</a:t>
            </a:r>
            <a:r>
              <a:rPr lang="en-US" sz="2000" spc="30" dirty="0">
                <a:latin typeface="Times New Roman"/>
                <a:cs typeface="Times New Roman"/>
              </a:rPr>
              <a:t> </a:t>
            </a:r>
            <a:r>
              <a:rPr lang="en-US" sz="2000" spc="10" dirty="0">
                <a:latin typeface="Times New Roman"/>
                <a:cs typeface="Times New Roman"/>
              </a:rPr>
              <a:t>form</a:t>
            </a:r>
            <a:r>
              <a:rPr lang="en-US" sz="2000" spc="15" dirty="0">
                <a:latin typeface="Times New Roman"/>
                <a:cs typeface="Times New Roman"/>
              </a:rPr>
              <a:t> of</a:t>
            </a:r>
            <a:r>
              <a:rPr lang="en-US" sz="2000" spc="10" dirty="0">
                <a:latin typeface="Times New Roman"/>
                <a:cs typeface="Times New Roman"/>
              </a:rPr>
              <a:t> </a:t>
            </a:r>
            <a:r>
              <a:rPr lang="en-US" sz="2000" b="1" dirty="0">
                <a:latin typeface="Times New Roman"/>
                <a:cs typeface="Times New Roman"/>
              </a:rPr>
              <a:t>implicit</a:t>
            </a:r>
            <a:r>
              <a:rPr lang="en-US" sz="2000" b="1" spc="60" dirty="0">
                <a:latin typeface="Times New Roman"/>
                <a:cs typeface="Times New Roman"/>
              </a:rPr>
              <a:t> </a:t>
            </a:r>
            <a:r>
              <a:rPr lang="en-US" sz="2000" b="1" spc="5" dirty="0">
                <a:latin typeface="Times New Roman"/>
                <a:cs typeface="Times New Roman"/>
              </a:rPr>
              <a:t>schema</a:t>
            </a:r>
            <a:r>
              <a:rPr lang="en-US" sz="2000" spc="5" dirty="0">
                <a:latin typeface="Times New Roman"/>
                <a:cs typeface="Times New Roman"/>
              </a:rPr>
              <a:t>:</a:t>
            </a:r>
            <a:r>
              <a:rPr lang="en-US" sz="2000" spc="45" dirty="0">
                <a:latin typeface="Times New Roman"/>
                <a:cs typeface="Times New Roman"/>
              </a:rPr>
              <a:t> </a:t>
            </a:r>
            <a:r>
              <a:rPr lang="en-US" sz="2000" dirty="0">
                <a:latin typeface="Times New Roman"/>
                <a:cs typeface="Times New Roman"/>
              </a:rPr>
              <a:t>it </a:t>
            </a:r>
            <a:r>
              <a:rPr lang="en-US" sz="2000" spc="5" dirty="0">
                <a:latin typeface="Times New Roman"/>
                <a:cs typeface="Times New Roman"/>
              </a:rPr>
              <a:t>will</a:t>
            </a:r>
            <a:r>
              <a:rPr lang="en-US" sz="2000" spc="25" dirty="0">
                <a:latin typeface="Times New Roman"/>
                <a:cs typeface="Times New Roman"/>
              </a:rPr>
              <a:t> </a:t>
            </a:r>
            <a:r>
              <a:rPr lang="en-US" sz="2000" spc="5" dirty="0">
                <a:latin typeface="Times New Roman"/>
                <a:cs typeface="Times New Roman"/>
              </a:rPr>
              <a:t>assume </a:t>
            </a:r>
            <a:r>
              <a:rPr lang="en-US" sz="2000" spc="-585" dirty="0">
                <a:latin typeface="Times New Roman"/>
                <a:cs typeface="Times New Roman"/>
              </a:rPr>
              <a:t> </a:t>
            </a:r>
            <a:r>
              <a:rPr lang="en-US" sz="2000" spc="10" dirty="0">
                <a:latin typeface="Times New Roman"/>
                <a:cs typeface="Times New Roman"/>
              </a:rPr>
              <a:t>that </a:t>
            </a:r>
            <a:r>
              <a:rPr lang="en-US" sz="2000" spc="5" dirty="0">
                <a:latin typeface="Times New Roman"/>
                <a:cs typeface="Times New Roman"/>
              </a:rPr>
              <a:t>certain </a:t>
            </a:r>
            <a:r>
              <a:rPr lang="en-US" sz="2000" dirty="0">
                <a:latin typeface="Times New Roman"/>
                <a:cs typeface="Times New Roman"/>
              </a:rPr>
              <a:t>field </a:t>
            </a:r>
            <a:r>
              <a:rPr lang="en-US" sz="2000" spc="10" dirty="0">
                <a:latin typeface="Times New Roman"/>
                <a:cs typeface="Times New Roman"/>
              </a:rPr>
              <a:t>names are present </a:t>
            </a:r>
            <a:r>
              <a:rPr lang="en-US" sz="2000" spc="15" dirty="0">
                <a:latin typeface="Times New Roman"/>
                <a:cs typeface="Times New Roman"/>
              </a:rPr>
              <a:t>and </a:t>
            </a:r>
            <a:r>
              <a:rPr lang="en-US" sz="2000" spc="10" dirty="0">
                <a:latin typeface="Times New Roman"/>
                <a:cs typeface="Times New Roman"/>
              </a:rPr>
              <a:t>carry data </a:t>
            </a:r>
            <a:r>
              <a:rPr lang="en-US" sz="2000" spc="5" dirty="0">
                <a:latin typeface="Times New Roman"/>
                <a:cs typeface="Times New Roman"/>
              </a:rPr>
              <a:t>with </a:t>
            </a:r>
            <a:r>
              <a:rPr lang="en-US" sz="2000" spc="10" dirty="0">
                <a:latin typeface="Times New Roman"/>
                <a:cs typeface="Times New Roman"/>
              </a:rPr>
              <a:t>a </a:t>
            </a:r>
            <a:r>
              <a:rPr lang="en-US" sz="2000" spc="5" dirty="0">
                <a:latin typeface="Times New Roman"/>
                <a:cs typeface="Times New Roman"/>
              </a:rPr>
              <a:t>certain </a:t>
            </a:r>
            <a:r>
              <a:rPr lang="en-US" sz="2000" spc="10" dirty="0">
                <a:latin typeface="Times New Roman"/>
                <a:cs typeface="Times New Roman"/>
              </a:rPr>
              <a:t> meaning, </a:t>
            </a:r>
            <a:r>
              <a:rPr lang="en-US" sz="2000" spc="15" dirty="0">
                <a:latin typeface="Times New Roman"/>
                <a:cs typeface="Times New Roman"/>
              </a:rPr>
              <a:t>and </a:t>
            </a:r>
            <a:r>
              <a:rPr lang="en-US" sz="2000" spc="5" dirty="0">
                <a:latin typeface="Times New Roman"/>
                <a:cs typeface="Times New Roman"/>
              </a:rPr>
              <a:t>assume </a:t>
            </a:r>
            <a:r>
              <a:rPr lang="en-US" sz="2000" spc="10" dirty="0">
                <a:latin typeface="Times New Roman"/>
                <a:cs typeface="Times New Roman"/>
              </a:rPr>
              <a:t>something </a:t>
            </a:r>
            <a:r>
              <a:rPr lang="en-US" sz="2000" spc="15" dirty="0">
                <a:latin typeface="Times New Roman"/>
                <a:cs typeface="Times New Roman"/>
              </a:rPr>
              <a:t>about </a:t>
            </a:r>
            <a:r>
              <a:rPr lang="en-US" sz="2000" spc="10" dirty="0">
                <a:latin typeface="Times New Roman"/>
                <a:cs typeface="Times New Roman"/>
              </a:rPr>
              <a:t>the </a:t>
            </a:r>
            <a:r>
              <a:rPr lang="en-US" sz="2000" spc="5" dirty="0">
                <a:latin typeface="Times New Roman"/>
                <a:cs typeface="Times New Roman"/>
              </a:rPr>
              <a:t>type </a:t>
            </a:r>
            <a:r>
              <a:rPr lang="en-US" sz="2000" spc="15" dirty="0">
                <a:latin typeface="Times New Roman"/>
                <a:cs typeface="Times New Roman"/>
              </a:rPr>
              <a:t>of </a:t>
            </a:r>
            <a:r>
              <a:rPr lang="en-US" sz="2000" spc="10" dirty="0">
                <a:latin typeface="Times New Roman"/>
                <a:cs typeface="Times New Roman"/>
              </a:rPr>
              <a:t>data </a:t>
            </a:r>
            <a:r>
              <a:rPr lang="en-US" sz="2000" spc="5" dirty="0">
                <a:latin typeface="Times New Roman"/>
                <a:cs typeface="Times New Roman"/>
              </a:rPr>
              <a:t>stored within </a:t>
            </a:r>
            <a:r>
              <a:rPr lang="en-US" sz="2000" spc="10" dirty="0">
                <a:latin typeface="Times New Roman"/>
                <a:cs typeface="Times New Roman"/>
              </a:rPr>
              <a:t> that</a:t>
            </a:r>
            <a:r>
              <a:rPr lang="en-US" sz="2000" spc="-10" dirty="0">
                <a:latin typeface="Times New Roman"/>
                <a:cs typeface="Times New Roman"/>
              </a:rPr>
              <a:t> </a:t>
            </a:r>
            <a:r>
              <a:rPr lang="en-US" sz="2000" dirty="0">
                <a:latin typeface="Times New Roman"/>
                <a:cs typeface="Times New Roman"/>
              </a:rPr>
              <a:t>field</a:t>
            </a:r>
          </a:p>
          <a:p>
            <a:pPr marL="12065" marR="5080" algn="just">
              <a:lnSpc>
                <a:spcPct val="91000"/>
              </a:lnSpc>
              <a:tabLst>
                <a:tab pos="390525" algn="l"/>
                <a:tab pos="391160" algn="l"/>
              </a:tabLst>
            </a:pPr>
            <a:endParaRPr lang="en-US" sz="240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Having the </a:t>
            </a:r>
            <a:r>
              <a:rPr lang="en-US" sz="2000" spc="5" dirty="0">
                <a:latin typeface="Times New Roman"/>
                <a:cs typeface="Times New Roman"/>
              </a:rPr>
              <a:t>implicit schema in </a:t>
            </a:r>
            <a:r>
              <a:rPr lang="en-US" sz="2000" spc="10" dirty="0">
                <a:latin typeface="Times New Roman"/>
                <a:cs typeface="Times New Roman"/>
              </a:rPr>
              <a:t>the application means that </a:t>
            </a:r>
            <a:r>
              <a:rPr lang="en-US" sz="2000" spc="5" dirty="0">
                <a:solidFill>
                  <a:srgbClr val="FF0000"/>
                </a:solidFill>
                <a:highlight>
                  <a:srgbClr val="FFFF00"/>
                </a:highlight>
                <a:latin typeface="Times New Roman"/>
                <a:cs typeface="Times New Roman"/>
              </a:rPr>
              <a:t>in </a:t>
            </a:r>
            <a:r>
              <a:rPr lang="en-US" sz="2000" spc="15" dirty="0">
                <a:solidFill>
                  <a:srgbClr val="FF0000"/>
                </a:solidFill>
                <a:highlight>
                  <a:srgbClr val="FFFF00"/>
                </a:highlight>
                <a:latin typeface="Times New Roman"/>
                <a:cs typeface="Times New Roman"/>
              </a:rPr>
              <a:t>order </a:t>
            </a:r>
            <a:r>
              <a:rPr lang="en-US" sz="2000" spc="5" dirty="0">
                <a:solidFill>
                  <a:srgbClr val="FF0000"/>
                </a:solidFill>
                <a:highlight>
                  <a:srgbClr val="FFFF00"/>
                </a:highlight>
                <a:latin typeface="Times New Roman"/>
                <a:cs typeface="Times New Roman"/>
              </a:rPr>
              <a:t>to </a:t>
            </a:r>
            <a:r>
              <a:rPr lang="en-US" sz="2000" spc="10" dirty="0">
                <a:solidFill>
                  <a:srgbClr val="FF0000"/>
                </a:solidFill>
                <a:highlight>
                  <a:srgbClr val="FFFF00"/>
                </a:highlight>
                <a:latin typeface="Times New Roman"/>
                <a:cs typeface="Times New Roman"/>
              </a:rPr>
              <a:t> understand what data </a:t>
            </a:r>
            <a:r>
              <a:rPr lang="en-US" sz="2000" spc="5" dirty="0">
                <a:solidFill>
                  <a:srgbClr val="FF0000"/>
                </a:solidFill>
                <a:highlight>
                  <a:srgbClr val="FFFF00"/>
                </a:highlight>
                <a:latin typeface="Times New Roman"/>
                <a:cs typeface="Times New Roman"/>
              </a:rPr>
              <a:t>is </a:t>
            </a:r>
            <a:r>
              <a:rPr lang="en-US" sz="2000" spc="10" dirty="0">
                <a:solidFill>
                  <a:srgbClr val="FF0000"/>
                </a:solidFill>
                <a:highlight>
                  <a:srgbClr val="FFFF00"/>
                </a:highlight>
                <a:latin typeface="Times New Roman"/>
                <a:cs typeface="Times New Roman"/>
              </a:rPr>
              <a:t>present you </a:t>
            </a:r>
            <a:r>
              <a:rPr lang="en-US" sz="2000" spc="15" dirty="0">
                <a:solidFill>
                  <a:srgbClr val="FF0000"/>
                </a:solidFill>
                <a:highlight>
                  <a:srgbClr val="FFFF00"/>
                </a:highlight>
                <a:latin typeface="Times New Roman"/>
                <a:cs typeface="Times New Roman"/>
              </a:rPr>
              <a:t>have </a:t>
            </a:r>
            <a:r>
              <a:rPr lang="en-US" sz="2000" spc="5" dirty="0">
                <a:solidFill>
                  <a:srgbClr val="FF0000"/>
                </a:solidFill>
                <a:highlight>
                  <a:srgbClr val="FFFF00"/>
                </a:highlight>
                <a:latin typeface="Times New Roman"/>
                <a:cs typeface="Times New Roman"/>
              </a:rPr>
              <a:t>to </a:t>
            </a:r>
            <a:r>
              <a:rPr lang="en-US" sz="2000" spc="10" dirty="0">
                <a:solidFill>
                  <a:srgbClr val="FF0000"/>
                </a:solidFill>
                <a:highlight>
                  <a:srgbClr val="FFFF00"/>
                </a:highlight>
                <a:latin typeface="Times New Roman"/>
                <a:cs typeface="Times New Roman"/>
              </a:rPr>
              <a:t>dig </a:t>
            </a:r>
            <a:r>
              <a:rPr lang="en-US" sz="2000" spc="5" dirty="0">
                <a:solidFill>
                  <a:srgbClr val="FF0000"/>
                </a:solidFill>
                <a:highlight>
                  <a:srgbClr val="FFFF00"/>
                </a:highlight>
                <a:latin typeface="Times New Roman"/>
                <a:cs typeface="Times New Roman"/>
              </a:rPr>
              <a:t>into </a:t>
            </a:r>
            <a:r>
              <a:rPr lang="en-US" sz="2000" spc="10" dirty="0">
                <a:solidFill>
                  <a:srgbClr val="FF0000"/>
                </a:solidFill>
                <a:highlight>
                  <a:srgbClr val="FFFF00"/>
                </a:highlight>
                <a:latin typeface="Times New Roman"/>
                <a:cs typeface="Times New Roman"/>
              </a:rPr>
              <a:t>the application </a:t>
            </a:r>
            <a:r>
              <a:rPr lang="en-US" sz="2000" spc="15" dirty="0">
                <a:solidFill>
                  <a:srgbClr val="FF0000"/>
                </a:solidFill>
                <a:highlight>
                  <a:srgbClr val="FFFF00"/>
                </a:highlight>
                <a:latin typeface="Times New Roman"/>
                <a:cs typeface="Times New Roman"/>
              </a:rPr>
              <a:t> </a:t>
            </a:r>
            <a:r>
              <a:rPr lang="en-US" sz="2000" spc="10" dirty="0">
                <a:solidFill>
                  <a:srgbClr val="FF0000"/>
                </a:solidFill>
                <a:highlight>
                  <a:srgbClr val="FFFF00"/>
                </a:highlight>
                <a:latin typeface="Times New Roman"/>
                <a:cs typeface="Times New Roman"/>
              </a:rPr>
              <a:t>code. </a:t>
            </a:r>
          </a:p>
          <a:p>
            <a:pPr marL="12065" marR="59690" algn="just">
              <a:lnSpc>
                <a:spcPct val="91000"/>
              </a:lnSpc>
              <a:tabLst>
                <a:tab pos="390525" algn="l"/>
                <a:tab pos="391160" algn="l"/>
              </a:tabLst>
            </a:pPr>
            <a:endParaRPr lang="en-US" sz="2000" spc="1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Furthermore, the database remains </a:t>
            </a:r>
            <a:r>
              <a:rPr lang="en-US" sz="2000" spc="15" dirty="0">
                <a:latin typeface="Times New Roman"/>
                <a:cs typeface="Times New Roman"/>
              </a:rPr>
              <a:t>ignorant of </a:t>
            </a:r>
            <a:r>
              <a:rPr lang="en-US" sz="2000" spc="10" dirty="0">
                <a:latin typeface="Times New Roman"/>
                <a:cs typeface="Times New Roman"/>
              </a:rPr>
              <a:t>the </a:t>
            </a:r>
            <a:r>
              <a:rPr lang="en-US" sz="2000" spc="5" dirty="0">
                <a:latin typeface="Times New Roman"/>
                <a:cs typeface="Times New Roman"/>
              </a:rPr>
              <a:t>schema: </a:t>
            </a:r>
            <a:r>
              <a:rPr lang="en-US" sz="2000" dirty="0">
                <a:latin typeface="Times New Roman"/>
                <a:cs typeface="Times New Roman"/>
              </a:rPr>
              <a:t>it </a:t>
            </a:r>
            <a:r>
              <a:rPr lang="en-US" sz="2000" spc="5" dirty="0">
                <a:latin typeface="Times New Roman"/>
                <a:cs typeface="Times New Roman"/>
              </a:rPr>
              <a:t> </a:t>
            </a:r>
            <a:r>
              <a:rPr lang="en-US" sz="2000" spc="15" dirty="0">
                <a:latin typeface="Times New Roman"/>
                <a:cs typeface="Times New Roman"/>
              </a:rPr>
              <a:t>cannot </a:t>
            </a:r>
            <a:r>
              <a:rPr lang="en-US" sz="2000" spc="10" dirty="0">
                <a:latin typeface="Times New Roman"/>
                <a:cs typeface="Times New Roman"/>
              </a:rPr>
              <a:t>use the </a:t>
            </a:r>
            <a:r>
              <a:rPr lang="en-US" sz="2000" spc="5" dirty="0">
                <a:latin typeface="Times New Roman"/>
                <a:cs typeface="Times New Roman"/>
              </a:rPr>
              <a:t>schema to </a:t>
            </a:r>
            <a:r>
              <a:rPr lang="en-US" sz="2000" spc="15" dirty="0">
                <a:latin typeface="Times New Roman"/>
                <a:cs typeface="Times New Roman"/>
              </a:rPr>
              <a:t>support </a:t>
            </a:r>
            <a:r>
              <a:rPr lang="en-US" sz="2000" spc="10" dirty="0">
                <a:latin typeface="Times New Roman"/>
                <a:cs typeface="Times New Roman"/>
              </a:rPr>
              <a:t>the decision </a:t>
            </a:r>
            <a:r>
              <a:rPr lang="en-US" sz="2000" spc="15" dirty="0">
                <a:latin typeface="Times New Roman"/>
                <a:cs typeface="Times New Roman"/>
              </a:rPr>
              <a:t>on </a:t>
            </a:r>
            <a:r>
              <a:rPr lang="en-US" sz="2000" spc="20" dirty="0">
                <a:latin typeface="Times New Roman"/>
                <a:cs typeface="Times New Roman"/>
              </a:rPr>
              <a:t>how </a:t>
            </a:r>
            <a:r>
              <a:rPr lang="en-US" sz="2000" spc="5" dirty="0">
                <a:latin typeface="Times New Roman"/>
                <a:cs typeface="Times New Roman"/>
              </a:rPr>
              <a:t>to store </a:t>
            </a:r>
            <a:r>
              <a:rPr lang="en-US" sz="2000" spc="15" dirty="0">
                <a:latin typeface="Times New Roman"/>
                <a:cs typeface="Times New Roman"/>
              </a:rPr>
              <a:t>and </a:t>
            </a:r>
            <a:r>
              <a:rPr lang="en-US" sz="2000" spc="20" dirty="0">
                <a:latin typeface="Times New Roman"/>
                <a:cs typeface="Times New Roman"/>
              </a:rPr>
              <a:t> </a:t>
            </a:r>
            <a:r>
              <a:rPr lang="en-US" sz="2000" spc="10" dirty="0">
                <a:latin typeface="Times New Roman"/>
                <a:cs typeface="Times New Roman"/>
              </a:rPr>
              <a:t>retrieve data </a:t>
            </a:r>
            <a:r>
              <a:rPr lang="en-US" sz="2000" spc="-15" dirty="0">
                <a:latin typeface="Times New Roman"/>
                <a:cs typeface="Times New Roman"/>
              </a:rPr>
              <a:t>efficiently. </a:t>
            </a:r>
            <a:r>
              <a:rPr lang="en-US" sz="2000" spc="5" dirty="0">
                <a:latin typeface="Times New Roman"/>
                <a:cs typeface="Times New Roman"/>
              </a:rPr>
              <a:t>Also, </a:t>
            </a:r>
            <a:r>
              <a:rPr lang="en-US" sz="2000" dirty="0">
                <a:latin typeface="Times New Roman"/>
                <a:cs typeface="Times New Roman"/>
              </a:rPr>
              <a:t>it </a:t>
            </a:r>
            <a:r>
              <a:rPr lang="en-US" sz="2000" spc="15" dirty="0">
                <a:latin typeface="Times New Roman"/>
                <a:cs typeface="Times New Roman"/>
              </a:rPr>
              <a:t>cannot </a:t>
            </a:r>
            <a:r>
              <a:rPr lang="en-US" sz="2000" spc="10" dirty="0">
                <a:latin typeface="Times New Roman"/>
                <a:cs typeface="Times New Roman"/>
              </a:rPr>
              <a:t>impose </a:t>
            </a:r>
            <a:r>
              <a:rPr lang="en-US" sz="2000" spc="5" dirty="0">
                <a:latin typeface="Times New Roman"/>
                <a:cs typeface="Times New Roman"/>
              </a:rPr>
              <a:t>integrity </a:t>
            </a:r>
            <a:r>
              <a:rPr lang="en-US" sz="2000" spc="10" dirty="0">
                <a:latin typeface="Times New Roman"/>
                <a:cs typeface="Times New Roman"/>
              </a:rPr>
              <a:t>constraints </a:t>
            </a:r>
            <a:r>
              <a:rPr lang="en-US" sz="2000" spc="5" dirty="0">
                <a:latin typeface="Times New Roman"/>
                <a:cs typeface="Times New Roman"/>
              </a:rPr>
              <a:t>to </a:t>
            </a:r>
            <a:r>
              <a:rPr lang="en-US" sz="2000" spc="-585" dirty="0">
                <a:latin typeface="Times New Roman"/>
                <a:cs typeface="Times New Roman"/>
              </a:rPr>
              <a:t> </a:t>
            </a:r>
            <a:r>
              <a:rPr lang="en-US" sz="2000" spc="5" dirty="0">
                <a:latin typeface="Times New Roman"/>
                <a:cs typeface="Times New Roman"/>
              </a:rPr>
              <a:t>maintain</a:t>
            </a:r>
            <a:r>
              <a:rPr lang="en-US" sz="2000" spc="10" dirty="0">
                <a:latin typeface="Times New Roman"/>
                <a:cs typeface="Times New Roman"/>
              </a:rPr>
              <a:t> </a:t>
            </a:r>
            <a:r>
              <a:rPr lang="en-US" sz="2000" spc="5" dirty="0">
                <a:latin typeface="Times New Roman"/>
                <a:cs typeface="Times New Roman"/>
              </a:rPr>
              <a:t>information</a:t>
            </a:r>
            <a:r>
              <a:rPr lang="en-US" sz="2000" spc="35" dirty="0">
                <a:latin typeface="Times New Roman"/>
                <a:cs typeface="Times New Roman"/>
              </a:rPr>
              <a:t> </a:t>
            </a:r>
            <a:r>
              <a:rPr lang="en-US" sz="2000" spc="10" dirty="0">
                <a:latin typeface="Times New Roman"/>
                <a:cs typeface="Times New Roman"/>
              </a:rPr>
              <a:t>coherent</a:t>
            </a:r>
            <a:endParaRPr lang="en-US" sz="2000" dirty="0">
              <a:latin typeface="Times New Roman"/>
              <a:cs typeface="Times New Roman"/>
            </a:endParaRPr>
          </a:p>
        </p:txBody>
      </p:sp>
    </p:spTree>
    <p:extLst>
      <p:ext uri="{BB962C8B-B14F-4D97-AF65-F5344CB8AC3E}">
        <p14:creationId xmlns:p14="http://schemas.microsoft.com/office/powerpoint/2010/main" val="176098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763564" y="188912"/>
            <a:ext cx="6096000" cy="2554545"/>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//pseudo code</a:t>
            </a:r>
          </a:p>
          <a:p>
            <a:r>
              <a:rPr lang="en-IN" sz="2000" dirty="0" err="1">
                <a:latin typeface="Times New Roman" panose="02020603050405020304" pitchFamily="18" charset="0"/>
                <a:cs typeface="Times New Roman" panose="02020603050405020304" pitchFamily="18" charset="0"/>
              </a:rPr>
              <a:t>foreach</a:t>
            </a:r>
            <a:r>
              <a:rPr lang="en-IN" sz="2000" dirty="0">
                <a:latin typeface="Times New Roman" panose="02020603050405020304" pitchFamily="18" charset="0"/>
                <a:cs typeface="Times New Roman" panose="02020603050405020304" pitchFamily="18" charset="0"/>
              </a:rPr>
              <a:t> (Record r in records)</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foreach</a:t>
            </a:r>
            <a:r>
              <a:rPr lang="en-IN" sz="2000" dirty="0">
                <a:latin typeface="Times New Roman" panose="02020603050405020304" pitchFamily="18" charset="0"/>
                <a:cs typeface="Times New Roman" panose="02020603050405020304" pitchFamily="18" charset="0"/>
              </a:rPr>
              <a:t> (Field f in </a:t>
            </a:r>
            <a:r>
              <a:rPr lang="en-IN" sz="2000" dirty="0" err="1">
                <a:latin typeface="Times New Roman" panose="02020603050405020304" pitchFamily="18" charset="0"/>
                <a:cs typeface="Times New Roman" panose="02020603050405020304" pitchFamily="18" charset="0"/>
              </a:rPr>
              <a:t>r.fields</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print(f.name, </a:t>
            </a:r>
            <a:r>
              <a:rPr lang="en-IN" sz="2000" dirty="0" err="1">
                <a:latin typeface="Times New Roman" panose="02020603050405020304" pitchFamily="18" charset="0"/>
                <a:cs typeface="Times New Roman" panose="02020603050405020304" pitchFamily="18" charset="0"/>
              </a:rPr>
              <a:t>f.value</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a:t>
            </a:r>
          </a:p>
        </p:txBody>
      </p:sp>
      <p:sp>
        <p:nvSpPr>
          <p:cNvPr id="11" name="Rectangle 10"/>
          <p:cNvSpPr/>
          <p:nvPr/>
        </p:nvSpPr>
        <p:spPr>
          <a:xfrm>
            <a:off x="2659413" y="2828836"/>
            <a:ext cx="8722974" cy="255454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It will assume that certain field names are present and carry data with a certain meaning, and assume something about the type of data stored within that field.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implicit schema is a set of assumptions about the data’s structure in</a:t>
            </a:r>
          </a:p>
          <a:p>
            <a:pPr algn="just"/>
            <a:r>
              <a:rPr lang="en-US" sz="2000" dirty="0">
                <a:latin typeface="Times New Roman" panose="02020603050405020304" pitchFamily="18" charset="0"/>
                <a:cs typeface="Times New Roman" panose="02020603050405020304" pitchFamily="18" charset="0"/>
              </a:rPr>
              <a:t>the code that manipulates the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highlight>
                  <a:srgbClr val="FFFF00"/>
                </a:highlight>
                <a:latin typeface="Times New Roman" panose="02020603050405020304" pitchFamily="18" charset="0"/>
                <a:cs typeface="Times New Roman" panose="02020603050405020304" pitchFamily="18" charset="0"/>
              </a:rPr>
              <a:t>Schemas have value, and the rejection of schemas by NoSQL databases is indeed quite startling.</a:t>
            </a:r>
            <a:endParaRPr lang="en-IN" sz="2000" b="1"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84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Database</a:t>
            </a:r>
          </a:p>
        </p:txBody>
      </p:sp>
      <p:sp>
        <p:nvSpPr>
          <p:cNvPr id="12" name="Rectangle 11"/>
          <p:cNvSpPr/>
          <p:nvPr/>
        </p:nvSpPr>
        <p:spPr>
          <a:xfrm>
            <a:off x="2629665" y="1474470"/>
            <a:ext cx="8681602" cy="317009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Since the implicit schema is into the application code that accesses it,  the situation becomes problematic if multiple applications access the  same database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These problems can be reduced with a couple of approaches.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One approach </a:t>
            </a:r>
            <a:r>
              <a:rPr lang="en-US" sz="2000" dirty="0">
                <a:latin typeface="Times New Roman" panose="02020603050405020304" pitchFamily="18" charset="0"/>
                <a:cs typeface="Times New Roman" panose="02020603050405020304" pitchFamily="18" charset="0"/>
              </a:rPr>
              <a:t>:  is to encapsulate all database interaction within a single application and integrate it with other applications using web services.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Another approach</a:t>
            </a:r>
            <a:r>
              <a:rPr lang="en-US" sz="2000" dirty="0">
                <a:latin typeface="Times New Roman" panose="02020603050405020304" pitchFamily="18" charset="0"/>
                <a:cs typeface="Times New Roman" panose="02020603050405020304" pitchFamily="18" charset="0"/>
              </a:rPr>
              <a:t>: is to clearly delineate different areas of an aggregate for access by different applications.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p>
        </p:txBody>
      </p:sp>
      <p:sp>
        <p:nvSpPr>
          <p:cNvPr id="12" name="Rectangle 11"/>
          <p:cNvSpPr/>
          <p:nvPr/>
        </p:nvSpPr>
        <p:spPr>
          <a:xfrm>
            <a:off x="2629665" y="1474470"/>
            <a:ext cx="8681602" cy="4093428"/>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view is like a relational table (it is a relation)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but it’s defined by computation </a:t>
            </a:r>
            <a:r>
              <a:rPr lang="en-US" sz="2000" dirty="0">
                <a:latin typeface="Times New Roman" panose="02020603050405020304" pitchFamily="18" charset="0"/>
                <a:cs typeface="Times New Roman" panose="02020603050405020304" pitchFamily="18" charset="0"/>
              </a:rPr>
              <a:t>over the base tables. When you access a view, the database computes the data in the view—a handy form of encapsulation.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Views provide a mechanism to hide from the client whether data is derived data or base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spc="15" dirty="0">
                <a:latin typeface="Times New Roman"/>
                <a:cs typeface="Times New Roman"/>
              </a:rPr>
              <a:t>Although</a:t>
            </a:r>
            <a:r>
              <a:rPr lang="en-US" sz="2000" spc="-4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databases</a:t>
            </a:r>
            <a:r>
              <a:rPr lang="en-US" sz="2000" spc="-35" dirty="0">
                <a:latin typeface="Times New Roman"/>
                <a:cs typeface="Times New Roman"/>
              </a:rPr>
              <a:t> </a:t>
            </a:r>
            <a:r>
              <a:rPr lang="en-US" sz="2000" spc="5" dirty="0">
                <a:latin typeface="Times New Roman"/>
                <a:cs typeface="Times New Roman"/>
              </a:rPr>
              <a:t>don’t</a:t>
            </a:r>
            <a:r>
              <a:rPr lang="en-US" sz="2000" spc="-30" dirty="0">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views</a:t>
            </a:r>
            <a:r>
              <a:rPr lang="en-US" sz="2000" spc="-10" dirty="0">
                <a:latin typeface="Times New Roman"/>
                <a:cs typeface="Times New Roman"/>
              </a:rPr>
              <a:t> </a:t>
            </a:r>
            <a:r>
              <a:rPr lang="en-US" sz="2000" spc="10" dirty="0">
                <a:latin typeface="Times New Roman"/>
                <a:cs typeface="Times New Roman"/>
              </a:rPr>
              <a:t>as</a:t>
            </a:r>
            <a:r>
              <a:rPr lang="en-US" sz="2000" spc="-15" dirty="0">
                <a:latin typeface="Times New Roman"/>
                <a:cs typeface="Times New Roman"/>
              </a:rPr>
              <a:t> </a:t>
            </a:r>
            <a:r>
              <a:rPr lang="en-US" sz="2000" spc="10" dirty="0">
                <a:latin typeface="Times New Roman"/>
                <a:cs typeface="Times New Roman"/>
              </a:rPr>
              <a:t>relational</a:t>
            </a:r>
            <a:r>
              <a:rPr lang="en-US" sz="2000" spc="-5" dirty="0">
                <a:latin typeface="Times New Roman"/>
                <a:cs typeface="Times New Roman"/>
              </a:rPr>
              <a:t> </a:t>
            </a:r>
            <a:r>
              <a:rPr lang="en-US" sz="2000" spc="5" dirty="0">
                <a:latin typeface="Times New Roman"/>
                <a:cs typeface="Times New Roman"/>
              </a:rPr>
              <a:t>databases, </a:t>
            </a:r>
            <a:r>
              <a:rPr lang="en-US" sz="2000" spc="-585" dirty="0">
                <a:latin typeface="Times New Roman"/>
                <a:cs typeface="Times New Roman"/>
              </a:rPr>
              <a:t> </a:t>
            </a:r>
            <a:r>
              <a:rPr lang="en-US" sz="2000" spc="10" dirty="0">
                <a:latin typeface="Times New Roman"/>
                <a:cs typeface="Times New Roman"/>
              </a:rPr>
              <a:t>they </a:t>
            </a:r>
            <a:r>
              <a:rPr lang="en-US" sz="2000" spc="5" dirty="0">
                <a:latin typeface="Times New Roman"/>
                <a:cs typeface="Times New Roman"/>
              </a:rPr>
              <a:t>may </a:t>
            </a:r>
            <a:r>
              <a:rPr lang="en-US" sz="2000" spc="15" dirty="0">
                <a:latin typeface="Times New Roman"/>
                <a:cs typeface="Times New Roman"/>
              </a:rPr>
              <a:t>have </a:t>
            </a:r>
            <a:r>
              <a:rPr lang="en-US" sz="2000" spc="10" dirty="0">
                <a:latin typeface="Times New Roman"/>
                <a:cs typeface="Times New Roman"/>
              </a:rPr>
              <a:t>precomputed </a:t>
            </a:r>
            <a:r>
              <a:rPr lang="en-US" sz="2000" spc="15" dirty="0">
                <a:latin typeface="Times New Roman"/>
                <a:cs typeface="Times New Roman"/>
              </a:rPr>
              <a:t>and </a:t>
            </a:r>
            <a:r>
              <a:rPr lang="en-US" sz="2000" spc="10" dirty="0">
                <a:latin typeface="Times New Roman"/>
                <a:cs typeface="Times New Roman"/>
              </a:rPr>
              <a:t>cached queries, </a:t>
            </a:r>
            <a:r>
              <a:rPr lang="en-US" sz="2000" spc="15" dirty="0">
                <a:latin typeface="Times New Roman"/>
                <a:cs typeface="Times New Roman"/>
              </a:rPr>
              <a:t>and </a:t>
            </a:r>
            <a:r>
              <a:rPr lang="en-US" sz="2000" spc="10" dirty="0">
                <a:latin typeface="Times New Roman"/>
                <a:cs typeface="Times New Roman"/>
              </a:rPr>
              <a:t>they use the </a:t>
            </a:r>
            <a:r>
              <a:rPr lang="en-US" sz="2000" spc="15" dirty="0">
                <a:latin typeface="Times New Roman"/>
                <a:cs typeface="Times New Roman"/>
              </a:rPr>
              <a:t> </a:t>
            </a:r>
            <a:r>
              <a:rPr lang="en-US" sz="2000" spc="10" dirty="0">
                <a:latin typeface="Times New Roman"/>
                <a:cs typeface="Times New Roman"/>
              </a:rPr>
              <a:t>term</a:t>
            </a:r>
            <a:r>
              <a:rPr lang="en-US" sz="2000" spc="5" dirty="0">
                <a:latin typeface="Times New Roman"/>
                <a:cs typeface="Times New Roman"/>
              </a:rPr>
              <a:t> “materialized</a:t>
            </a:r>
            <a:r>
              <a:rPr lang="en-US" sz="2000" spc="35" dirty="0">
                <a:latin typeface="Times New Roman"/>
                <a:cs typeface="Times New Roman"/>
              </a:rPr>
              <a:t> </a:t>
            </a:r>
            <a:r>
              <a:rPr lang="en-US" sz="2000" spc="10" dirty="0">
                <a:latin typeface="Times New Roman"/>
                <a:cs typeface="Times New Roman"/>
              </a:rPr>
              <a:t>views”</a:t>
            </a:r>
            <a:r>
              <a:rPr lang="en-US" sz="200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describe</a:t>
            </a:r>
            <a:r>
              <a:rPr lang="en-US" sz="2000" spc="-30" dirty="0">
                <a:latin typeface="Times New Roman"/>
                <a:cs typeface="Times New Roman"/>
              </a:rPr>
              <a:t> </a:t>
            </a:r>
            <a:r>
              <a:rPr lang="en-US" sz="2000" spc="10" dirty="0">
                <a:latin typeface="Times New Roman"/>
                <a:cs typeface="Times New Roman"/>
              </a:rPr>
              <a:t>them.</a:t>
            </a:r>
          </a:p>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05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p>
        </p:txBody>
      </p:sp>
      <p:sp>
        <p:nvSpPr>
          <p:cNvPr id="12" name="Rectangle 11"/>
          <p:cNvSpPr/>
          <p:nvPr/>
        </p:nvSpPr>
        <p:spPr>
          <a:xfrm>
            <a:off x="2629665" y="1474470"/>
            <a:ext cx="8681602" cy="1015663"/>
          </a:xfrm>
          <a:prstGeom prst="rect">
            <a:avLst/>
          </a:prstGeom>
        </p:spPr>
        <p:txBody>
          <a:bodyPr wrap="square">
            <a:spAutoFit/>
          </a:bodyPr>
          <a:lstStyle/>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58" y="1666240"/>
            <a:ext cx="7620000" cy="4282759"/>
          </a:xfrm>
          <a:prstGeom prst="rect">
            <a:avLst/>
          </a:prstGeom>
        </p:spPr>
      </p:pic>
    </p:spTree>
    <p:extLst>
      <p:ext uri="{BB962C8B-B14F-4D97-AF65-F5344CB8AC3E}">
        <p14:creationId xmlns:p14="http://schemas.microsoft.com/office/powerpoint/2010/main" val="624622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629664" y="54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Approaches for Materialized Views</a:t>
            </a:r>
          </a:p>
        </p:txBody>
      </p:sp>
      <p:sp>
        <p:nvSpPr>
          <p:cNvPr id="12" name="Rectangle 11"/>
          <p:cNvSpPr/>
          <p:nvPr/>
        </p:nvSpPr>
        <p:spPr>
          <a:xfrm>
            <a:off x="2629665" y="1474470"/>
            <a:ext cx="8681602"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There are two rough strategies to building a materialized view.</a:t>
            </a:r>
          </a:p>
          <a:p>
            <a:pPr algn="just"/>
            <a:endParaRPr lang="en-US" sz="2000" dirty="0">
              <a:latin typeface="Times New Roman" panose="02020603050405020304" pitchFamily="18" charset="0"/>
              <a:cs typeface="Times New Roman" panose="02020603050405020304" pitchFamily="18" charset="0"/>
            </a:endParaRPr>
          </a:p>
          <a:p>
            <a:pPr algn="just"/>
            <a:r>
              <a:rPr lang="en-US" sz="2000" spc="10" dirty="0">
                <a:latin typeface="Times New Roman"/>
                <a:cs typeface="Times New Roman"/>
              </a:rPr>
              <a:t>	The first is the </a:t>
            </a:r>
            <a:r>
              <a:rPr lang="en-US" sz="2000" b="1" spc="10" dirty="0">
                <a:latin typeface="Times New Roman"/>
                <a:cs typeface="Times New Roman"/>
              </a:rPr>
              <a:t>eager approach </a:t>
            </a:r>
            <a:r>
              <a:rPr lang="en-US" sz="2000" spc="10" dirty="0">
                <a:latin typeface="Times New Roman"/>
                <a:cs typeface="Times New Roman"/>
              </a:rPr>
              <a:t>where you update the materialized view at  the same time you update the base data for it. In this case, adding an order would also update the purchase history aggregates for each product.</a:t>
            </a:r>
          </a:p>
          <a:p>
            <a:pPr algn="just"/>
            <a:endParaRPr lang="en-US" sz="2000" spc="10" dirty="0">
              <a:latin typeface="Times New Roman"/>
              <a:cs typeface="Times New Roman"/>
            </a:endParaRPr>
          </a:p>
          <a:p>
            <a:pPr algn="just"/>
            <a:r>
              <a:rPr lang="en-US" sz="2000" spc="10" dirty="0">
                <a:latin typeface="Times New Roman"/>
                <a:cs typeface="Times New Roman"/>
              </a:rPr>
              <a:t>	The </a:t>
            </a:r>
            <a:r>
              <a:rPr lang="en-US" sz="2000" b="1" spc="10" dirty="0">
                <a:latin typeface="Times New Roman"/>
                <a:cs typeface="Times New Roman"/>
              </a:rPr>
              <a:t>application database approach </a:t>
            </a:r>
            <a:r>
              <a:rPr lang="en-US" sz="2000" spc="10" dirty="0">
                <a:latin typeface="Times New Roman"/>
                <a:cs typeface="Times New Roman"/>
              </a:rPr>
              <a:t>is valuable here as it makes it easier to ensure that any updates to base data also update materialized views.</a:t>
            </a:r>
          </a:p>
          <a:p>
            <a:pPr algn="just"/>
            <a:endParaRPr lang="en-US" sz="2000" spc="10" dirty="0">
              <a:latin typeface="Times New Roman"/>
              <a:cs typeface="Times New Roman"/>
            </a:endParaRPr>
          </a:p>
          <a:p>
            <a:pPr algn="just"/>
            <a:r>
              <a:rPr lang="en-US" sz="2000" spc="10" dirty="0">
                <a:latin typeface="Times New Roman"/>
                <a:cs typeface="Times New Roman"/>
              </a:rPr>
              <a:t>We can build materialized views outside of the database by reading the data, computing the view, and saving it back to the database. More often databases will support building materialized views themselves.</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189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p>
        </p:txBody>
      </p:sp>
      <p:sp>
        <p:nvSpPr>
          <p:cNvPr id="12" name="Rectangle 11"/>
          <p:cNvSpPr/>
          <p:nvPr/>
        </p:nvSpPr>
        <p:spPr>
          <a:xfrm>
            <a:off x="2529213" y="901222"/>
            <a:ext cx="8681602" cy="5737468"/>
          </a:xfrm>
          <a:prstGeom prst="rect">
            <a:avLst/>
          </a:prstGeom>
        </p:spPr>
        <p:txBody>
          <a:bodyPr wrap="square">
            <a:spAutoFit/>
          </a:bodyPr>
          <a:lstStyle/>
          <a:p>
            <a:pPr marL="390525" marR="5080" indent="-378460" algn="just">
              <a:lnSpc>
                <a:spcPts val="2620"/>
              </a:lnSpc>
              <a:spcBef>
                <a:spcPts val="425"/>
              </a:spcBef>
              <a:buChar char="•"/>
              <a:tabLst>
                <a:tab pos="390525" algn="l"/>
                <a:tab pos="391160" algn="l"/>
              </a:tabLst>
            </a:pPr>
            <a:r>
              <a:rPr lang="en-US" sz="2000" spc="5" dirty="0">
                <a:latin typeface="Times New Roman"/>
                <a:cs typeface="Times New Roman"/>
              </a:rPr>
              <a:t>Despite </a:t>
            </a:r>
            <a:r>
              <a:rPr lang="en-US" sz="2000" spc="10" dirty="0">
                <a:latin typeface="Times New Roman"/>
                <a:cs typeface="Times New Roman"/>
              </a:rPr>
              <a:t>several </a:t>
            </a:r>
            <a:r>
              <a:rPr lang="en-US" sz="2000" spc="15" dirty="0">
                <a:latin typeface="Times New Roman"/>
                <a:cs typeface="Times New Roman"/>
              </a:rPr>
              <a:t>NoSQL </a:t>
            </a:r>
            <a:r>
              <a:rPr lang="en-US" sz="2000" spc="10" dirty="0">
                <a:latin typeface="Times New Roman"/>
                <a:cs typeface="Times New Roman"/>
              </a:rPr>
              <a:t>tools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developed </a:t>
            </a:r>
            <a:r>
              <a:rPr lang="en-US" sz="2000" spc="5" dirty="0">
                <a:latin typeface="Times New Roman"/>
                <a:cs typeface="Times New Roman"/>
              </a:rPr>
              <a:t>in </a:t>
            </a:r>
            <a:r>
              <a:rPr lang="en-US" sz="2000" spc="10" dirty="0">
                <a:latin typeface="Times New Roman"/>
                <a:cs typeface="Times New Roman"/>
              </a:rPr>
              <a:t>the </a:t>
            </a:r>
            <a:r>
              <a:rPr lang="en-US" sz="2000" dirty="0">
                <a:latin typeface="Times New Roman"/>
                <a:cs typeface="Times New Roman"/>
              </a:rPr>
              <a:t>last </a:t>
            </a:r>
            <a:r>
              <a:rPr lang="en-US" sz="2000" spc="5" dirty="0">
                <a:latin typeface="Times New Roman"/>
                <a:cs typeface="Times New Roman"/>
              </a:rPr>
              <a:t>years, </a:t>
            </a:r>
            <a:r>
              <a:rPr lang="en-US" sz="2000" spc="10" dirty="0">
                <a:latin typeface="Times New Roman"/>
                <a:cs typeface="Times New Roman"/>
              </a:rPr>
              <a:t> </a:t>
            </a:r>
            <a:r>
              <a:rPr lang="en-US" sz="2000" spc="15" dirty="0">
                <a:latin typeface="Times New Roman"/>
                <a:cs typeface="Times New Roman"/>
              </a:rPr>
              <a:t>and </a:t>
            </a:r>
            <a:r>
              <a:rPr lang="en-US" sz="2000" spc="10" dirty="0">
                <a:latin typeface="Times New Roman"/>
                <a:cs typeface="Times New Roman"/>
              </a:rPr>
              <a:t>various technical solutions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proposed </a:t>
            </a:r>
            <a:r>
              <a:rPr lang="en-US" sz="2000" spc="5" dirty="0">
                <a:latin typeface="Times New Roman"/>
                <a:cs typeface="Times New Roman"/>
              </a:rPr>
              <a:t>so </a:t>
            </a:r>
            <a:r>
              <a:rPr lang="en-US" sz="2000" spc="-20" dirty="0">
                <a:latin typeface="Times New Roman"/>
                <a:cs typeface="Times New Roman"/>
              </a:rPr>
              <a:t>far, </a:t>
            </a:r>
            <a:r>
              <a:rPr lang="en-US" sz="2000" spc="5" dirty="0">
                <a:latin typeface="Times New Roman"/>
                <a:cs typeface="Times New Roman"/>
              </a:rPr>
              <a:t>to </a:t>
            </a:r>
            <a:r>
              <a:rPr lang="en-US" sz="2000" spc="10" dirty="0">
                <a:latin typeface="Times New Roman"/>
                <a:cs typeface="Times New Roman"/>
              </a:rPr>
              <a:t>date </a:t>
            </a:r>
            <a:r>
              <a:rPr lang="en-US" sz="2000" spc="15" dirty="0">
                <a:solidFill>
                  <a:srgbClr val="FF0000"/>
                </a:solidFill>
                <a:latin typeface="Times New Roman"/>
                <a:cs typeface="Times New Roman"/>
              </a:rPr>
              <a:t>no </a:t>
            </a:r>
            <a:r>
              <a:rPr lang="en-US" sz="2000" spc="20" dirty="0">
                <a:solidFill>
                  <a:srgbClr val="FF0000"/>
                </a:solidFill>
                <a:latin typeface="Times New Roman"/>
                <a:cs typeface="Times New Roman"/>
              </a:rPr>
              <a:t> </a:t>
            </a:r>
            <a:r>
              <a:rPr lang="en-US" sz="2000" spc="10" dirty="0">
                <a:solidFill>
                  <a:srgbClr val="FF0000"/>
                </a:solidFill>
                <a:latin typeface="Times New Roman"/>
                <a:cs typeface="Times New Roman"/>
              </a:rPr>
              <a:t>methodologies</a:t>
            </a:r>
            <a:r>
              <a:rPr lang="en-US" sz="2000" spc="-35" dirty="0">
                <a:solidFill>
                  <a:srgbClr val="FF0000"/>
                </a:solidFill>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been</a:t>
            </a:r>
            <a:r>
              <a:rPr lang="en-US" sz="2000" spc="-15" dirty="0">
                <a:latin typeface="Times New Roman"/>
                <a:cs typeface="Times New Roman"/>
              </a:rPr>
              <a:t> </a:t>
            </a:r>
            <a:r>
              <a:rPr lang="en-US" sz="2000" spc="15" dirty="0">
                <a:latin typeface="Times New Roman"/>
                <a:cs typeface="Times New Roman"/>
              </a:rPr>
              <a:t>developed</a:t>
            </a:r>
            <a:r>
              <a:rPr lang="en-US" sz="2000" spc="-4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15" dirty="0">
                <a:latin typeface="Times New Roman"/>
                <a:cs typeface="Times New Roman"/>
              </a:rPr>
              <a:t>guide</a:t>
            </a:r>
            <a:r>
              <a:rPr lang="en-US" sz="2000" spc="-20" dirty="0">
                <a:latin typeface="Times New Roman"/>
                <a:cs typeface="Times New Roman"/>
              </a:rPr>
              <a:t> </a:t>
            </a:r>
            <a:r>
              <a:rPr lang="en-US" sz="2000" spc="10" dirty="0">
                <a:latin typeface="Times New Roman"/>
                <a:cs typeface="Times New Roman"/>
              </a:rPr>
              <a:t>the</a:t>
            </a:r>
            <a:r>
              <a:rPr lang="en-US" sz="2000" spc="-25" dirty="0">
                <a:latin typeface="Times New Roman"/>
                <a:cs typeface="Times New Roman"/>
              </a:rPr>
              <a:t> </a:t>
            </a:r>
            <a:r>
              <a:rPr lang="en-US" sz="2000" spc="10" dirty="0">
                <a:latin typeface="Times New Roman"/>
                <a:cs typeface="Times New Roman"/>
              </a:rPr>
              <a:t>database</a:t>
            </a:r>
            <a:r>
              <a:rPr lang="en-US" sz="2000" spc="-25" dirty="0">
                <a:latin typeface="Times New Roman"/>
                <a:cs typeface="Times New Roman"/>
              </a:rPr>
              <a:t> </a:t>
            </a:r>
            <a:r>
              <a:rPr lang="en-US" sz="2000" spc="10" dirty="0">
                <a:latin typeface="Times New Roman"/>
                <a:cs typeface="Times New Roman"/>
              </a:rPr>
              <a:t>designer</a:t>
            </a:r>
            <a:r>
              <a:rPr lang="en-US" sz="2000" spc="-20" dirty="0">
                <a:latin typeface="Times New Roman"/>
                <a:cs typeface="Times New Roman"/>
              </a:rPr>
              <a:t> </a:t>
            </a:r>
            <a:r>
              <a:rPr lang="en-US" sz="2000" spc="5" dirty="0">
                <a:latin typeface="Times New Roman"/>
                <a:cs typeface="Times New Roman"/>
              </a:rPr>
              <a:t>in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NoSQL</a:t>
            </a:r>
            <a:r>
              <a:rPr lang="en-US" sz="2000" spc="-7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217804" indent="-378460" algn="just">
              <a:lnSpc>
                <a:spcPts val="2620"/>
              </a:lnSpc>
              <a:spcBef>
                <a:spcPts val="585"/>
              </a:spcBef>
              <a:buChar char="•"/>
              <a:tabLst>
                <a:tab pos="390525" algn="l"/>
                <a:tab pos="391160" algn="l"/>
              </a:tabLst>
            </a:pPr>
            <a:r>
              <a:rPr lang="en-US" sz="2000" spc="10" dirty="0">
                <a:latin typeface="Times New Roman"/>
                <a:cs typeface="Times New Roman"/>
              </a:rPr>
              <a:t>This contrasts </a:t>
            </a:r>
            <a:r>
              <a:rPr lang="en-US" sz="2000" spc="5" dirty="0">
                <a:latin typeface="Times New Roman"/>
                <a:cs typeface="Times New Roman"/>
              </a:rPr>
              <a:t>with </a:t>
            </a:r>
            <a:r>
              <a:rPr lang="en-US" sz="2000" spc="10" dirty="0">
                <a:latin typeface="Times New Roman"/>
                <a:cs typeface="Times New Roman"/>
              </a:rPr>
              <a:t>the </a:t>
            </a:r>
            <a:r>
              <a:rPr lang="en-US" sz="2000" spc="5" dirty="0">
                <a:latin typeface="Times New Roman"/>
                <a:cs typeface="Times New Roman"/>
              </a:rPr>
              <a:t>well established </a:t>
            </a:r>
            <a:r>
              <a:rPr lang="en-US" sz="2000" spc="10" dirty="0">
                <a:latin typeface="Times New Roman"/>
                <a:cs typeface="Times New Roman"/>
              </a:rPr>
              <a:t>methodologies available </a:t>
            </a:r>
            <a:r>
              <a:rPr lang="en-US" sz="2000" spc="5" dirty="0">
                <a:latin typeface="Times New Roman"/>
                <a:cs typeface="Times New Roman"/>
              </a:rPr>
              <a:t>for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design</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0" dirty="0">
                <a:latin typeface="Times New Roman"/>
                <a:cs typeface="Times New Roman"/>
              </a:rPr>
              <a:t>relational</a:t>
            </a:r>
            <a:r>
              <a:rPr lang="en-US" sz="2000" spc="-3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504825" indent="-378460" algn="just">
              <a:lnSpc>
                <a:spcPts val="2640"/>
              </a:lnSpc>
              <a:spcBef>
                <a:spcPts val="555"/>
              </a:spcBef>
              <a:buChar char="•"/>
              <a:tabLst>
                <a:tab pos="390525" algn="l"/>
                <a:tab pos="391160" algn="l"/>
              </a:tabLst>
            </a:pPr>
            <a:r>
              <a:rPr lang="en-US" sz="2000" spc="10" dirty="0">
                <a:latin typeface="Times New Roman"/>
                <a:cs typeface="Times New Roman"/>
              </a:rPr>
              <a:t>This</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however</a:t>
            </a:r>
            <a:r>
              <a:rPr lang="en-US" sz="2000" spc="-40" dirty="0">
                <a:latin typeface="Times New Roman"/>
                <a:cs typeface="Times New Roman"/>
              </a:rPr>
              <a:t> </a:t>
            </a:r>
            <a:r>
              <a:rPr lang="en-US" sz="2000" dirty="0">
                <a:latin typeface="Times New Roman"/>
                <a:cs typeface="Times New Roman"/>
              </a:rPr>
              <a:t>justified</a:t>
            </a:r>
            <a:r>
              <a:rPr lang="en-US" sz="2000" spc="35" dirty="0">
                <a:latin typeface="Times New Roman"/>
                <a:cs typeface="Times New Roman"/>
              </a:rPr>
              <a:t> </a:t>
            </a:r>
            <a:r>
              <a:rPr lang="en-US" sz="2000" spc="15" dirty="0">
                <a:latin typeface="Times New Roman"/>
                <a:cs typeface="Times New Roman"/>
              </a:rPr>
              <a:t>by</a:t>
            </a:r>
            <a:r>
              <a:rPr lang="en-US" sz="2000" spc="-1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fact</a:t>
            </a:r>
            <a:r>
              <a:rPr lang="en-US" sz="2000" spc="2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a:t>
            </a:r>
            <a:r>
              <a:rPr lang="en-US" sz="2000" spc="-25" dirty="0">
                <a:latin typeface="Times New Roman"/>
                <a:cs typeface="Times New Roman"/>
              </a:rPr>
              <a:t> </a:t>
            </a:r>
            <a:r>
              <a:rPr lang="en-US" sz="2000" spc="10" dirty="0">
                <a:latin typeface="Times New Roman"/>
                <a:cs typeface="Times New Roman"/>
              </a:rPr>
              <a:t>models</a:t>
            </a:r>
            <a:r>
              <a:rPr lang="en-US" sz="2000" spc="20" dirty="0">
                <a:latin typeface="Times New Roman"/>
                <a:cs typeface="Times New Roman"/>
              </a:rPr>
              <a:t> </a:t>
            </a:r>
            <a:r>
              <a:rPr lang="en-US" sz="2000" spc="15" dirty="0">
                <a:latin typeface="Times New Roman"/>
                <a:cs typeface="Times New Roman"/>
              </a:rPr>
              <a:t>and </a:t>
            </a:r>
            <a:r>
              <a:rPr lang="en-US" sz="2000" spc="-585" dirty="0">
                <a:latin typeface="Times New Roman"/>
                <a:cs typeface="Times New Roman"/>
              </a:rPr>
              <a:t> </a:t>
            </a:r>
            <a:r>
              <a:rPr lang="en-US" sz="2000" spc="10" dirty="0">
                <a:latin typeface="Times New Roman"/>
                <a:cs typeface="Times New Roman"/>
              </a:rPr>
              <a:t>technologies</a:t>
            </a:r>
            <a:r>
              <a:rPr lang="en-US" sz="2000" spc="-55" dirty="0">
                <a:latin typeface="Times New Roman"/>
                <a:cs typeface="Times New Roman"/>
              </a:rPr>
              <a:t> </a:t>
            </a:r>
            <a:r>
              <a:rPr lang="en-US" sz="2000" spc="10" dirty="0">
                <a:latin typeface="Times New Roman"/>
                <a:cs typeface="Times New Roman"/>
              </a:rPr>
              <a:t>are</a:t>
            </a:r>
            <a:r>
              <a:rPr lang="en-US" sz="2000" dirty="0">
                <a:latin typeface="Times New Roman"/>
                <a:cs typeface="Times New Roman"/>
              </a:rPr>
              <a:t> still</a:t>
            </a:r>
            <a:r>
              <a:rPr lang="en-US" sz="2000" spc="20"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their infancy</a:t>
            </a:r>
            <a:endParaRPr lang="en-US" sz="2000" dirty="0">
              <a:latin typeface="Times New Roman"/>
              <a:cs typeface="Times New Roman"/>
            </a:endParaRPr>
          </a:p>
          <a:p>
            <a:pPr marL="390525" marR="305435" indent="-378460" algn="just">
              <a:lnSpc>
                <a:spcPct val="91000"/>
              </a:lnSpc>
              <a:spcBef>
                <a:spcPts val="520"/>
              </a:spcBef>
              <a:buChar char="•"/>
              <a:tabLst>
                <a:tab pos="390525" algn="l"/>
                <a:tab pos="391160" algn="l"/>
              </a:tabLst>
            </a:pPr>
            <a:r>
              <a:rPr lang="en-US" sz="2000" spc="15" dirty="0">
                <a:latin typeface="Times New Roman"/>
                <a:cs typeface="Times New Roman"/>
              </a:rPr>
              <a:t>Methodologies </a:t>
            </a:r>
            <a:r>
              <a:rPr lang="en-US" sz="2000" spc="10" dirty="0">
                <a:latin typeface="Times New Roman"/>
                <a:cs typeface="Times New Roman"/>
              </a:rPr>
              <a:t>need thus </a:t>
            </a:r>
            <a:r>
              <a:rPr lang="en-US" sz="2000" spc="5" dirty="0">
                <a:latin typeface="Times New Roman"/>
                <a:cs typeface="Times New Roman"/>
              </a:rPr>
              <a:t>to </a:t>
            </a:r>
            <a:r>
              <a:rPr lang="en-US" sz="2000" spc="15" dirty="0">
                <a:latin typeface="Times New Roman"/>
                <a:cs typeface="Times New Roman"/>
              </a:rPr>
              <a:t>be </a:t>
            </a:r>
            <a:r>
              <a:rPr lang="en-US" sz="2000" spc="10" dirty="0">
                <a:latin typeface="Times New Roman"/>
                <a:cs typeface="Times New Roman"/>
              </a:rPr>
              <a:t>devised </a:t>
            </a:r>
            <a:r>
              <a:rPr lang="en-US" sz="2000" spc="5" dirty="0">
                <a:latin typeface="Times New Roman"/>
                <a:cs typeface="Times New Roman"/>
              </a:rPr>
              <a:t>to </a:t>
            </a:r>
            <a:r>
              <a:rPr lang="en-US" sz="2000" spc="10" dirty="0">
                <a:latin typeface="Times New Roman"/>
                <a:cs typeface="Times New Roman"/>
              </a:rPr>
              <a:t>both </a:t>
            </a:r>
            <a:r>
              <a:rPr lang="en-US" sz="2000" spc="5" dirty="0">
                <a:latin typeface="Times New Roman"/>
                <a:cs typeface="Times New Roman"/>
              </a:rPr>
              <a:t>(</a:t>
            </a:r>
            <a:r>
              <a:rPr lang="en-US" sz="2000" spc="5" dirty="0" err="1">
                <a:latin typeface="Times New Roman"/>
                <a:cs typeface="Times New Roman"/>
              </a:rPr>
              <a:t>i</a:t>
            </a:r>
            <a:r>
              <a:rPr lang="en-US" sz="2000" spc="5" dirty="0">
                <a:latin typeface="Times New Roman"/>
                <a:cs typeface="Times New Roman"/>
              </a:rPr>
              <a:t>) </a:t>
            </a:r>
            <a:r>
              <a:rPr lang="en-US" sz="2000" spc="10" dirty="0">
                <a:highlight>
                  <a:srgbClr val="FFFF00"/>
                </a:highlight>
                <a:latin typeface="Times New Roman"/>
                <a:cs typeface="Times New Roman"/>
              </a:rPr>
              <a:t>model data </a:t>
            </a:r>
            <a:r>
              <a:rPr lang="en-US" sz="2000" spc="5" dirty="0">
                <a:latin typeface="Times New Roman"/>
                <a:cs typeface="Times New Roman"/>
              </a:rPr>
              <a:t>(e.g., </a:t>
            </a:r>
            <a:r>
              <a:rPr lang="en-US" sz="2000" spc="-585" dirty="0">
                <a:latin typeface="Times New Roman"/>
                <a:cs typeface="Times New Roman"/>
              </a:rPr>
              <a:t> </a:t>
            </a:r>
            <a:r>
              <a:rPr lang="en-US" sz="2000" spc="10" dirty="0">
                <a:latin typeface="Times New Roman"/>
                <a:cs typeface="Times New Roman"/>
              </a:rPr>
              <a:t>decide the form </a:t>
            </a:r>
            <a:r>
              <a:rPr lang="en-US" sz="2000" spc="15" dirty="0">
                <a:latin typeface="Times New Roman"/>
                <a:cs typeface="Times New Roman"/>
              </a:rPr>
              <a:t>of </a:t>
            </a:r>
            <a:r>
              <a:rPr lang="en-US" sz="2000" b="1" spc="10" dirty="0">
                <a:latin typeface="Times New Roman"/>
                <a:cs typeface="Times New Roman"/>
              </a:rPr>
              <a:t>aggregates</a:t>
            </a:r>
            <a:r>
              <a:rPr lang="en-US" sz="2000" spc="10" dirty="0">
                <a:latin typeface="Times New Roman"/>
                <a:cs typeface="Times New Roman"/>
              </a:rPr>
              <a:t> </a:t>
            </a:r>
            <a:r>
              <a:rPr lang="en-US" sz="2000" spc="5" dirty="0">
                <a:latin typeface="Times New Roman"/>
                <a:cs typeface="Times New Roman"/>
              </a:rPr>
              <a:t>in </a:t>
            </a:r>
            <a:r>
              <a:rPr lang="en-US" sz="2000" spc="10" dirty="0">
                <a:latin typeface="Times New Roman"/>
                <a:cs typeface="Times New Roman"/>
              </a:rPr>
              <a:t>aggregate </a:t>
            </a:r>
            <a:r>
              <a:rPr lang="en-US" sz="2000" spc="5" dirty="0">
                <a:latin typeface="Times New Roman"/>
                <a:cs typeface="Times New Roman"/>
              </a:rPr>
              <a:t>DBs), </a:t>
            </a:r>
            <a:r>
              <a:rPr lang="en-US" sz="2000" spc="15" dirty="0">
                <a:latin typeface="Times New Roman"/>
                <a:cs typeface="Times New Roman"/>
              </a:rPr>
              <a:t>and </a:t>
            </a:r>
            <a:r>
              <a:rPr lang="en-US" sz="2000" spc="5" dirty="0">
                <a:latin typeface="Times New Roman"/>
                <a:cs typeface="Times New Roman"/>
              </a:rPr>
              <a:t>(ii) distribute </a:t>
            </a:r>
            <a:r>
              <a:rPr lang="en-US" sz="2000" spc="-585" dirty="0">
                <a:latin typeface="Times New Roman"/>
                <a:cs typeface="Times New Roman"/>
              </a:rPr>
              <a:t> </a:t>
            </a:r>
            <a:r>
              <a:rPr lang="en-US" sz="2000" spc="10" dirty="0">
                <a:latin typeface="Times New Roman"/>
                <a:cs typeface="Times New Roman"/>
              </a:rPr>
              <a:t>data </a:t>
            </a:r>
            <a:r>
              <a:rPr lang="en-US" sz="2000" spc="15" dirty="0">
                <a:latin typeface="Times New Roman"/>
                <a:cs typeface="Times New Roman"/>
              </a:rPr>
              <a:t>on </a:t>
            </a:r>
            <a:r>
              <a:rPr lang="en-US" sz="2000" spc="10" dirty="0">
                <a:latin typeface="Times New Roman"/>
                <a:cs typeface="Times New Roman"/>
              </a:rPr>
              <a:t>a </a:t>
            </a:r>
            <a:r>
              <a:rPr lang="en-US" sz="2000" spc="5" dirty="0">
                <a:latin typeface="Times New Roman"/>
                <a:cs typeface="Times New Roman"/>
              </a:rPr>
              <a:t>cluster (in this respect, </a:t>
            </a:r>
            <a:r>
              <a:rPr lang="en-US" sz="2000" spc="10" dirty="0">
                <a:latin typeface="Times New Roman"/>
                <a:cs typeface="Times New Roman"/>
              </a:rPr>
              <a:t>we notice that </a:t>
            </a:r>
            <a:r>
              <a:rPr lang="en-US" sz="2000" spc="15" dirty="0">
                <a:latin typeface="Times New Roman"/>
                <a:cs typeface="Times New Roman"/>
              </a:rPr>
              <a:t>no </a:t>
            </a:r>
            <a:r>
              <a:rPr lang="en-US" sz="2000" spc="10" dirty="0">
                <a:latin typeface="Times New Roman"/>
                <a:cs typeface="Times New Roman"/>
              </a:rPr>
              <a:t>consolidated </a:t>
            </a:r>
            <a:r>
              <a:rPr lang="en-US" sz="2000" spc="15" dirty="0">
                <a:latin typeface="Times New Roman"/>
                <a:cs typeface="Times New Roman"/>
              </a:rPr>
              <a:t> </a:t>
            </a:r>
            <a:r>
              <a:rPr lang="en-US" sz="2000" spc="10" dirty="0">
                <a:latin typeface="Times New Roman"/>
                <a:cs typeface="Times New Roman"/>
              </a:rPr>
              <a:t>methodologies </a:t>
            </a:r>
            <a:r>
              <a:rPr lang="en-US" sz="2000" spc="5" dirty="0">
                <a:latin typeface="Times New Roman"/>
                <a:cs typeface="Times New Roman"/>
              </a:rPr>
              <a:t>exist </a:t>
            </a:r>
            <a:r>
              <a:rPr lang="en-US" sz="2000" spc="10" dirty="0">
                <a:latin typeface="Times New Roman"/>
                <a:cs typeface="Times New Roman"/>
              </a:rPr>
              <a:t>even </a:t>
            </a:r>
            <a:r>
              <a:rPr lang="en-US" sz="2000" spc="5" dirty="0">
                <a:latin typeface="Times New Roman"/>
                <a:cs typeface="Times New Roman"/>
              </a:rPr>
              <a:t>for </a:t>
            </a:r>
            <a:r>
              <a:rPr lang="en-US" sz="2000" spc="10" dirty="0">
                <a:latin typeface="Times New Roman"/>
                <a:cs typeface="Times New Roman"/>
              </a:rPr>
              <a:t>distributing relational databases </a:t>
            </a:r>
            <a:r>
              <a:rPr lang="en-US" sz="2000" spc="15" dirty="0">
                <a:latin typeface="Times New Roman"/>
                <a:cs typeface="Times New Roman"/>
              </a:rPr>
              <a:t>over </a:t>
            </a:r>
            <a:r>
              <a:rPr lang="en-US" sz="2000" spc="20" dirty="0">
                <a:latin typeface="Times New Roman"/>
                <a:cs typeface="Times New Roman"/>
              </a:rPr>
              <a:t> </a:t>
            </a:r>
            <a:r>
              <a:rPr lang="en-US" sz="2000" spc="10" dirty="0">
                <a:latin typeface="Times New Roman"/>
                <a:cs typeface="Times New Roman"/>
              </a:rPr>
              <a:t>several</a:t>
            </a:r>
            <a:r>
              <a:rPr lang="en-US" sz="2000" spc="-35" dirty="0">
                <a:latin typeface="Times New Roman"/>
                <a:cs typeface="Times New Roman"/>
              </a:rPr>
              <a:t> </a:t>
            </a:r>
            <a:r>
              <a:rPr lang="en-US" sz="2000" spc="10" dirty="0">
                <a:latin typeface="Times New Roman"/>
                <a:cs typeface="Times New Roman"/>
              </a:rPr>
              <a:t>storage</a:t>
            </a:r>
            <a:r>
              <a:rPr lang="en-US" sz="2000" dirty="0">
                <a:latin typeface="Times New Roman"/>
                <a:cs typeface="Times New Roman"/>
              </a:rPr>
              <a:t> </a:t>
            </a:r>
            <a:r>
              <a:rPr lang="en-US" sz="2000" spc="15" dirty="0">
                <a:latin typeface="Times New Roman"/>
                <a:cs typeface="Times New Roman"/>
              </a:rPr>
              <a:t>nodes</a:t>
            </a:r>
            <a:r>
              <a:rPr lang="en-US" sz="2000" spc="-35"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a:t>
            </a:r>
            <a:r>
              <a:rPr lang="en-US" sz="2000" dirty="0">
                <a:latin typeface="Times New Roman"/>
                <a:cs typeface="Times New Roman"/>
              </a:rPr>
              <a:t> </a:t>
            </a:r>
            <a:r>
              <a:rPr lang="en-US" sz="2000" spc="10" dirty="0">
                <a:latin typeface="Times New Roman"/>
                <a:cs typeface="Times New Roman"/>
              </a:rPr>
              <a:t>network)</a:t>
            </a:r>
            <a:endParaRPr lang="en-US" sz="2000" dirty="0">
              <a:latin typeface="Times New Roman"/>
              <a:cs typeface="Times New Roman"/>
            </a:endParaRPr>
          </a:p>
          <a:p>
            <a:pPr marL="390525" marR="315595" indent="-378460" algn="just">
              <a:lnSpc>
                <a:spcPts val="2620"/>
              </a:lnSpc>
              <a:spcBef>
                <a:spcPts val="640"/>
              </a:spcBef>
              <a:buChar char="•"/>
              <a:tabLst>
                <a:tab pos="390525" algn="l"/>
                <a:tab pos="391160" algn="l"/>
              </a:tabLst>
            </a:pPr>
            <a:r>
              <a:rPr lang="en-US" sz="2000" spc="10" dirty="0">
                <a:latin typeface="Times New Roman"/>
                <a:cs typeface="Times New Roman"/>
              </a:rPr>
              <a:t>In what </a:t>
            </a:r>
            <a:r>
              <a:rPr lang="en-US" sz="2000" spc="5" dirty="0">
                <a:latin typeface="Times New Roman"/>
                <a:cs typeface="Times New Roman"/>
              </a:rPr>
              <a:t>follows </a:t>
            </a:r>
            <a:r>
              <a:rPr lang="en-US" sz="2000" spc="10" dirty="0">
                <a:latin typeface="Times New Roman"/>
                <a:cs typeface="Times New Roman"/>
              </a:rPr>
              <a:t>we </a:t>
            </a:r>
            <a:r>
              <a:rPr lang="en-US" sz="2000" dirty="0">
                <a:latin typeface="Times New Roman"/>
                <a:cs typeface="Times New Roman"/>
              </a:rPr>
              <a:t>limit </a:t>
            </a:r>
            <a:r>
              <a:rPr lang="en-US" sz="2000" spc="5" dirty="0">
                <a:latin typeface="Times New Roman"/>
                <a:cs typeface="Times New Roman"/>
              </a:rPr>
              <a:t>to </a:t>
            </a:r>
            <a:r>
              <a:rPr lang="en-US" sz="2000" spc="10" dirty="0">
                <a:latin typeface="Times New Roman"/>
                <a:cs typeface="Times New Roman"/>
              </a:rPr>
              <a:t>present </a:t>
            </a:r>
            <a:r>
              <a:rPr lang="en-US" sz="2000" spc="5" dirty="0">
                <a:latin typeface="Times New Roman"/>
                <a:cs typeface="Times New Roman"/>
              </a:rPr>
              <a:t>some </a:t>
            </a:r>
            <a:r>
              <a:rPr lang="en-US" sz="2000" spc="10" dirty="0">
                <a:latin typeface="Times New Roman"/>
                <a:cs typeface="Times New Roman"/>
              </a:rPr>
              <a:t>general considerations </a:t>
            </a:r>
            <a:r>
              <a:rPr lang="en-US" sz="2000" spc="15" dirty="0">
                <a:latin typeface="Times New Roman"/>
                <a:cs typeface="Times New Roman"/>
              </a:rPr>
              <a:t>on </a:t>
            </a:r>
            <a:r>
              <a:rPr lang="en-US" sz="2000" spc="-585" dirty="0">
                <a:latin typeface="Times New Roman"/>
                <a:cs typeface="Times New Roman"/>
              </a:rPr>
              <a:t> </a:t>
            </a:r>
            <a:r>
              <a:rPr lang="en-US" sz="2000" spc="10" dirty="0">
                <a:latin typeface="Times New Roman"/>
                <a:cs typeface="Times New Roman"/>
              </a:rPr>
              <a:t>data</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the</a:t>
            </a:r>
            <a:r>
              <a:rPr lang="en-US" sz="2000" dirty="0">
                <a:latin typeface="Times New Roman"/>
                <a:cs typeface="Times New Roman"/>
              </a:rPr>
              <a:t> </a:t>
            </a:r>
            <a:r>
              <a:rPr lang="en-US" sz="2000" spc="10" dirty="0">
                <a:latin typeface="Times New Roman"/>
                <a:cs typeface="Times New Roman"/>
              </a:rPr>
              <a:t>help</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an</a:t>
            </a:r>
            <a:r>
              <a:rPr lang="en-US" sz="2000" spc="5" dirty="0">
                <a:latin typeface="Times New Roman"/>
                <a:cs typeface="Times New Roman"/>
              </a:rPr>
              <a:t> </a:t>
            </a:r>
            <a:r>
              <a:rPr lang="en-US" sz="2000" spc="10" dirty="0">
                <a:latin typeface="Times New Roman"/>
                <a:cs typeface="Times New Roman"/>
              </a:rPr>
              <a:t>example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755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p>
        </p:txBody>
      </p:sp>
      <p:sp>
        <p:nvSpPr>
          <p:cNvPr id="12" name="Rectangle 11"/>
          <p:cNvSpPr/>
          <p:nvPr/>
        </p:nvSpPr>
        <p:spPr>
          <a:xfrm>
            <a:off x="2529213" y="901222"/>
            <a:ext cx="8681602" cy="5373266"/>
          </a:xfrm>
          <a:prstGeom prst="rect">
            <a:avLst/>
          </a:prstGeom>
        </p:spPr>
        <p:txBody>
          <a:bodyPr wrap="square">
            <a:spAutoFit/>
          </a:bodyPr>
          <a:lstStyle/>
          <a:p>
            <a:pPr marL="210820" marR="5080" indent="-198120" algn="just">
              <a:lnSpc>
                <a:spcPts val="2380"/>
              </a:lnSpc>
              <a:spcBef>
                <a:spcPts val="405"/>
              </a:spcBef>
              <a:buChar char="•"/>
              <a:tabLst>
                <a:tab pos="210820" algn="l"/>
              </a:tabLst>
            </a:pPr>
            <a:r>
              <a:rPr lang="en-US" sz="2000" dirty="0">
                <a:latin typeface="Times New Roman"/>
                <a:cs typeface="Times New Roman"/>
              </a:rPr>
              <a:t>When modeling</a:t>
            </a:r>
            <a:r>
              <a:rPr lang="en-US" sz="2000" spc="-25"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spc="-5" dirty="0">
                <a:latin typeface="Times New Roman"/>
                <a:cs typeface="Times New Roman"/>
              </a:rPr>
              <a:t>aggregates</a:t>
            </a:r>
            <a:r>
              <a:rPr lang="en-US" sz="2000" spc="5" dirty="0">
                <a:latin typeface="Times New Roman"/>
                <a:cs typeface="Times New Roman"/>
              </a:rPr>
              <a:t> </a:t>
            </a:r>
            <a:r>
              <a:rPr lang="en-US" sz="2000" spc="-5" dirty="0">
                <a:latin typeface="Times New Roman"/>
                <a:cs typeface="Times New Roman"/>
              </a:rPr>
              <a:t>we</a:t>
            </a:r>
            <a:r>
              <a:rPr lang="en-US" sz="2000" spc="30" dirty="0">
                <a:latin typeface="Times New Roman"/>
                <a:cs typeface="Times New Roman"/>
              </a:rPr>
              <a:t> </a:t>
            </a:r>
            <a:r>
              <a:rPr lang="en-US" sz="2000" dirty="0">
                <a:latin typeface="Times New Roman"/>
                <a:cs typeface="Times New Roman"/>
              </a:rPr>
              <a:t>need</a:t>
            </a:r>
            <a:r>
              <a:rPr lang="en-US" sz="2000" spc="-25" dirty="0">
                <a:latin typeface="Times New Roman"/>
                <a:cs typeface="Times New Roman"/>
              </a:rPr>
              <a:t> </a:t>
            </a:r>
            <a:r>
              <a:rPr lang="en-US" sz="2000" spc="5" dirty="0">
                <a:latin typeface="Times New Roman"/>
                <a:cs typeface="Times New Roman"/>
              </a:rPr>
              <a:t>to consider</a:t>
            </a:r>
            <a:r>
              <a:rPr lang="en-US" sz="2000" spc="-65" dirty="0">
                <a:latin typeface="Times New Roman"/>
                <a:cs typeface="Times New Roman"/>
              </a:rPr>
              <a:t> </a:t>
            </a:r>
            <a:r>
              <a:rPr lang="en-US" sz="2000" dirty="0">
                <a:solidFill>
                  <a:srgbClr val="FF0000"/>
                </a:solidFill>
                <a:latin typeface="Times New Roman"/>
                <a:cs typeface="Times New Roman"/>
              </a:rPr>
              <a:t>how</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the</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data</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is</a:t>
            </a:r>
            <a:r>
              <a:rPr lang="en-US" sz="2000" spc="-15" dirty="0">
                <a:solidFill>
                  <a:srgbClr val="FF0000"/>
                </a:solidFill>
                <a:latin typeface="Times New Roman"/>
                <a:cs typeface="Times New Roman"/>
              </a:rPr>
              <a:t> </a:t>
            </a:r>
            <a:r>
              <a:rPr lang="en-US" sz="2000" dirty="0">
                <a:solidFill>
                  <a:srgbClr val="FF0000"/>
                </a:solidFill>
                <a:latin typeface="Times New Roman"/>
                <a:cs typeface="Times New Roman"/>
              </a:rPr>
              <a:t>going </a:t>
            </a:r>
            <a:r>
              <a:rPr lang="en-US" sz="2000" spc="5" dirty="0">
                <a:solidFill>
                  <a:srgbClr val="FF0000"/>
                </a:solidFill>
                <a:latin typeface="Times New Roman"/>
                <a:cs typeface="Times New Roman"/>
              </a:rPr>
              <a:t>to </a:t>
            </a:r>
            <a:r>
              <a:rPr lang="en-US" sz="2000" spc="-535" dirty="0">
                <a:solidFill>
                  <a:srgbClr val="FF0000"/>
                </a:solidFill>
                <a:latin typeface="Times New Roman"/>
                <a:cs typeface="Times New Roman"/>
              </a:rPr>
              <a:t> </a:t>
            </a:r>
            <a:r>
              <a:rPr lang="en-US" sz="2000" dirty="0">
                <a:solidFill>
                  <a:srgbClr val="FF0000"/>
                </a:solidFill>
                <a:latin typeface="Times New Roman"/>
                <a:cs typeface="Times New Roman"/>
              </a:rPr>
              <a:t>be</a:t>
            </a:r>
            <a:r>
              <a:rPr lang="en-US" sz="2000" spc="5" dirty="0">
                <a:solidFill>
                  <a:srgbClr val="FF0000"/>
                </a:solidFill>
                <a:latin typeface="Times New Roman"/>
                <a:cs typeface="Times New Roman"/>
              </a:rPr>
              <a:t> </a:t>
            </a:r>
            <a:r>
              <a:rPr lang="en-US" sz="2000" dirty="0">
                <a:solidFill>
                  <a:srgbClr val="FF0000"/>
                </a:solidFill>
                <a:latin typeface="Times New Roman"/>
                <a:cs typeface="Times New Roman"/>
              </a:rPr>
              <a:t>read</a:t>
            </a:r>
            <a:r>
              <a:rPr lang="en-US" sz="2000" spc="-20" dirty="0">
                <a:solidFill>
                  <a:srgbClr val="FF0000"/>
                </a:solidFill>
                <a:latin typeface="Times New Roman"/>
                <a:cs typeface="Times New Roman"/>
              </a:rPr>
              <a:t> </a:t>
            </a:r>
            <a:r>
              <a:rPr lang="en-US" sz="2000" dirty="0">
                <a:latin typeface="Times New Roman"/>
                <a:cs typeface="Times New Roman"/>
              </a:rPr>
              <a:t>(and</a:t>
            </a:r>
            <a:r>
              <a:rPr lang="en-US" sz="2000" spc="-25" dirty="0">
                <a:latin typeface="Times New Roman"/>
                <a:cs typeface="Times New Roman"/>
              </a:rPr>
              <a:t> </a:t>
            </a:r>
            <a:r>
              <a:rPr lang="en-US" sz="2000" dirty="0">
                <a:latin typeface="Times New Roman"/>
                <a:cs typeface="Times New Roman"/>
              </a:rPr>
              <a:t>what</a:t>
            </a:r>
            <a:r>
              <a:rPr lang="en-US" sz="2000" spc="15" dirty="0">
                <a:latin typeface="Times New Roman"/>
                <a:cs typeface="Times New Roman"/>
              </a:rPr>
              <a:t> </a:t>
            </a:r>
            <a:r>
              <a:rPr lang="en-US" sz="2000" spc="5" dirty="0">
                <a:latin typeface="Times New Roman"/>
                <a:cs typeface="Times New Roman"/>
              </a:rPr>
              <a:t>are</a:t>
            </a:r>
            <a:r>
              <a:rPr lang="en-US" sz="2000" spc="-2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side</a:t>
            </a:r>
            <a:r>
              <a:rPr lang="en-US" sz="2000" spc="-45" dirty="0">
                <a:latin typeface="Times New Roman"/>
                <a:cs typeface="Times New Roman"/>
              </a:rPr>
              <a:t> </a:t>
            </a:r>
            <a:r>
              <a:rPr lang="en-US" sz="2000" spc="-5" dirty="0">
                <a:latin typeface="Times New Roman"/>
                <a:cs typeface="Times New Roman"/>
              </a:rPr>
              <a:t>effects</a:t>
            </a:r>
            <a:r>
              <a:rPr lang="en-US" sz="2000" spc="-40"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dirty="0">
                <a:latin typeface="Times New Roman"/>
                <a:cs typeface="Times New Roman"/>
              </a:rPr>
              <a:t>chosen</a:t>
            </a:r>
            <a:r>
              <a:rPr lang="en-US" sz="2000" spc="-20" dirty="0">
                <a:latin typeface="Times New Roman"/>
                <a:cs typeface="Times New Roman"/>
              </a:rPr>
              <a:t> </a:t>
            </a:r>
            <a:r>
              <a:rPr lang="en-US" sz="2000" spc="-5" dirty="0">
                <a:latin typeface="Times New Roman"/>
                <a:cs typeface="Times New Roman"/>
              </a:rPr>
              <a:t>aggregates)</a:t>
            </a:r>
            <a:endParaRPr lang="en-US" sz="2000" dirty="0">
              <a:latin typeface="Times New Roman"/>
              <a:cs typeface="Times New Roman"/>
            </a:endParaRPr>
          </a:p>
          <a:p>
            <a:pPr marL="210820" marR="304165" indent="-198120" algn="just">
              <a:lnSpc>
                <a:spcPts val="2400"/>
              </a:lnSpc>
              <a:spcBef>
                <a:spcPts val="500"/>
              </a:spcBef>
              <a:buFont typeface="Times New Roman"/>
              <a:buChar char="•"/>
              <a:tabLst>
                <a:tab pos="210820" algn="l"/>
              </a:tabLst>
            </a:pPr>
            <a:r>
              <a:rPr lang="en-US" sz="2000" b="1" dirty="0">
                <a:latin typeface="Times New Roman"/>
                <a:cs typeface="Times New Roman"/>
              </a:rPr>
              <a:t>Example:</a:t>
            </a:r>
            <a:r>
              <a:rPr lang="en-US" sz="2000" b="1" spc="10" dirty="0">
                <a:latin typeface="Times New Roman"/>
                <a:cs typeface="Times New Roman"/>
              </a:rPr>
              <a:t> </a:t>
            </a:r>
            <a:r>
              <a:rPr lang="en-US" sz="2000" dirty="0">
                <a:latin typeface="Times New Roman"/>
                <a:cs typeface="Times New Roman"/>
              </a:rPr>
              <a:t>Let’</a:t>
            </a:r>
            <a:r>
              <a:rPr lang="en-US" sz="2000" spc="-185" dirty="0">
                <a:latin typeface="Times New Roman"/>
                <a:cs typeface="Times New Roman"/>
              </a:rPr>
              <a:t> </a:t>
            </a:r>
            <a:r>
              <a:rPr lang="en-US" sz="2000" dirty="0">
                <a:latin typeface="Times New Roman"/>
                <a:cs typeface="Times New Roman"/>
              </a:rPr>
              <a:t>s</a:t>
            </a:r>
            <a:r>
              <a:rPr lang="en-US" sz="2000" spc="-20" dirty="0">
                <a:latin typeface="Times New Roman"/>
                <a:cs typeface="Times New Roman"/>
              </a:rPr>
              <a:t> </a:t>
            </a:r>
            <a:r>
              <a:rPr lang="en-US" sz="2000" spc="5" dirty="0">
                <a:latin typeface="Times New Roman"/>
                <a:cs typeface="Times New Roman"/>
              </a:rPr>
              <a:t>start</a:t>
            </a:r>
            <a:r>
              <a:rPr lang="en-US" sz="2000" spc="-35"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model</a:t>
            </a:r>
            <a:r>
              <a:rPr lang="en-US" sz="2000" spc="10" dirty="0">
                <a:latin typeface="Times New Roman"/>
                <a:cs typeface="Times New Roman"/>
              </a:rPr>
              <a:t> </a:t>
            </a:r>
            <a:r>
              <a:rPr lang="en-US" sz="2000" dirty="0">
                <a:latin typeface="Times New Roman"/>
                <a:cs typeface="Times New Roman"/>
              </a:rPr>
              <a:t>where</a:t>
            </a:r>
            <a:r>
              <a:rPr lang="en-US" sz="2000" spc="10" dirty="0">
                <a:latin typeface="Times New Roman"/>
                <a:cs typeface="Times New Roman"/>
              </a:rPr>
              <a:t> </a:t>
            </a:r>
            <a:r>
              <a:rPr lang="en-US" sz="2000" spc="5" dirty="0">
                <a:latin typeface="Times New Roman"/>
                <a:cs typeface="Times New Roman"/>
              </a:rPr>
              <a:t>all</a:t>
            </a:r>
            <a:r>
              <a:rPr lang="en-US" sz="2000" spc="-4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dirty="0">
                <a:latin typeface="Times New Roman"/>
                <a:cs typeface="Times New Roman"/>
              </a:rPr>
              <a:t>for</a:t>
            </a:r>
            <a:r>
              <a:rPr lang="en-US" sz="2000" spc="-1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dirty="0">
                <a:latin typeface="Times New Roman"/>
                <a:cs typeface="Times New Roman"/>
              </a:rPr>
              <a:t>customer</a:t>
            </a:r>
            <a:r>
              <a:rPr lang="en-US" sz="2000" spc="-15" dirty="0">
                <a:latin typeface="Times New Roman"/>
                <a:cs typeface="Times New Roman"/>
              </a:rPr>
              <a:t> </a:t>
            </a:r>
            <a:r>
              <a:rPr lang="en-US" sz="2000" spc="5" dirty="0">
                <a:latin typeface="Times New Roman"/>
                <a:cs typeface="Times New Roman"/>
              </a:rPr>
              <a:t>is </a:t>
            </a:r>
            <a:r>
              <a:rPr lang="en-US" sz="2000" spc="-535" dirty="0">
                <a:latin typeface="Times New Roman"/>
                <a:cs typeface="Times New Roman"/>
              </a:rPr>
              <a:t> </a:t>
            </a:r>
            <a:r>
              <a:rPr lang="en-US" sz="2000" spc="-5" dirty="0">
                <a:latin typeface="Times New Roman"/>
                <a:cs typeface="Times New Roman"/>
              </a:rPr>
              <a:t>embedded</a:t>
            </a:r>
            <a:r>
              <a:rPr lang="en-US" sz="2000" spc="20" dirty="0">
                <a:latin typeface="Times New Roman"/>
                <a:cs typeface="Times New Roman"/>
              </a:rPr>
              <a:t> </a:t>
            </a:r>
            <a:r>
              <a:rPr lang="en-US" sz="2000" spc="5" dirty="0">
                <a:latin typeface="Times New Roman"/>
                <a:cs typeface="Times New Roman"/>
              </a:rPr>
              <a:t>using</a:t>
            </a:r>
            <a:r>
              <a:rPr lang="en-US" sz="2000" spc="-50" dirty="0">
                <a:latin typeface="Times New Roman"/>
                <a:cs typeface="Times New Roman"/>
              </a:rPr>
              <a:t> </a:t>
            </a:r>
            <a:r>
              <a:rPr lang="en-US" sz="2000" dirty="0">
                <a:latin typeface="Times New Roman"/>
                <a:cs typeface="Times New Roman"/>
              </a:rPr>
              <a:t>a</a:t>
            </a:r>
            <a:r>
              <a:rPr lang="en-US" sz="2000" spc="5" dirty="0">
                <a:latin typeface="Times New Roman"/>
                <a:cs typeface="Times New Roman"/>
              </a:rPr>
              <a:t> </a:t>
            </a:r>
            <a:r>
              <a:rPr lang="en-US" sz="2000" spc="-10" dirty="0">
                <a:latin typeface="Times New Roman"/>
                <a:cs typeface="Times New Roman"/>
              </a:rPr>
              <a:t>key-value</a:t>
            </a:r>
            <a:r>
              <a:rPr lang="en-US" sz="2000" spc="75" dirty="0">
                <a:latin typeface="Times New Roman"/>
                <a:cs typeface="Times New Roman"/>
              </a:rPr>
              <a:t> </a:t>
            </a:r>
            <a:r>
              <a:rPr lang="en-US" sz="2000" spc="5" dirty="0">
                <a:latin typeface="Times New Roman"/>
                <a:cs typeface="Times New Roman"/>
              </a:rPr>
              <a:t>store</a:t>
            </a:r>
            <a:endParaRPr lang="en-US" sz="2000" dirty="0">
              <a:latin typeface="Times New Roman"/>
              <a:cs typeface="Times New Roman"/>
            </a:endParaRPr>
          </a:p>
          <a:p>
            <a:pPr marL="210820" marR="5039995" indent="-198120" algn="just">
              <a:lnSpc>
                <a:spcPts val="2380"/>
              </a:lnSpc>
              <a:spcBef>
                <a:spcPts val="1820"/>
              </a:spcBef>
              <a:buChar char="•"/>
              <a:tabLst>
                <a:tab pos="210820" algn="l"/>
              </a:tabLst>
            </a:pPr>
            <a:r>
              <a:rPr lang="en-US" sz="2000" spc="5" dirty="0">
                <a:latin typeface="Times New Roman"/>
                <a:cs typeface="Times New Roman"/>
              </a:rPr>
              <a:t>The application </a:t>
            </a:r>
            <a:r>
              <a:rPr lang="en-US" sz="2000" dirty="0">
                <a:latin typeface="Times New Roman"/>
                <a:cs typeface="Times New Roman"/>
              </a:rPr>
              <a:t>can read </a:t>
            </a:r>
            <a:r>
              <a:rPr lang="en-US" sz="2000" spc="5" dirty="0">
                <a:latin typeface="Times New Roman"/>
                <a:cs typeface="Times New Roman"/>
              </a:rPr>
              <a:t>the </a:t>
            </a:r>
            <a:r>
              <a:rPr lang="en-US" sz="2000" spc="10" dirty="0">
                <a:latin typeface="Times New Roman"/>
                <a:cs typeface="Times New Roman"/>
              </a:rPr>
              <a:t> </a:t>
            </a:r>
            <a:r>
              <a:rPr lang="en-US" sz="2000" dirty="0">
                <a:latin typeface="Times New Roman"/>
                <a:cs typeface="Times New Roman"/>
              </a:rPr>
              <a:t>customers information and </a:t>
            </a:r>
            <a:r>
              <a:rPr lang="en-US" sz="2000" spc="5" dirty="0">
                <a:latin typeface="Times New Roman"/>
                <a:cs typeface="Times New Roman"/>
              </a:rPr>
              <a:t>all </a:t>
            </a:r>
            <a:r>
              <a:rPr lang="en-US" sz="2000" spc="1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related</a:t>
            </a:r>
            <a:r>
              <a:rPr lang="en-US" sz="2000" spc="-80" dirty="0">
                <a:latin typeface="Times New Roman"/>
                <a:cs typeface="Times New Roman"/>
              </a:rPr>
              <a:t> </a:t>
            </a:r>
            <a:r>
              <a:rPr lang="en-US" sz="2000" spc="5" dirty="0">
                <a:latin typeface="Times New Roman"/>
                <a:cs typeface="Times New Roman"/>
              </a:rPr>
              <a:t>data</a:t>
            </a:r>
            <a:r>
              <a:rPr lang="en-US" sz="2000" spc="-30"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spc="5" dirty="0">
                <a:latin typeface="Times New Roman"/>
                <a:cs typeface="Times New Roman"/>
              </a:rPr>
              <a:t>using</a:t>
            </a:r>
            <a:r>
              <a:rPr lang="en-US" sz="2000" spc="-3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key</a:t>
            </a:r>
            <a:endParaRPr lang="en-US" sz="2000" dirty="0">
              <a:latin typeface="Times New Roman"/>
              <a:cs typeface="Times New Roman"/>
            </a:endParaRPr>
          </a:p>
          <a:p>
            <a:pPr>
              <a:lnSpc>
                <a:spcPct val="100000"/>
              </a:lnSpc>
              <a:buFont typeface="Times New Roman"/>
              <a:buChar char="•"/>
            </a:pPr>
            <a:endParaRPr lang="en-US" sz="2400" dirty="0">
              <a:latin typeface="Times New Roman"/>
              <a:cs typeface="Times New Roman"/>
            </a:endParaRPr>
          </a:p>
          <a:p>
            <a:pPr marL="210820" marR="5128260" indent="-198120" algn="just">
              <a:lnSpc>
                <a:spcPct val="90300"/>
              </a:lnSpc>
              <a:buChar char="•"/>
              <a:tabLst>
                <a:tab pos="210820" algn="l"/>
              </a:tabLst>
            </a:pPr>
            <a:r>
              <a:rPr lang="en-US" sz="2000" spc="-65" dirty="0">
                <a:latin typeface="Times New Roman"/>
                <a:cs typeface="Times New Roman"/>
              </a:rPr>
              <a:t>To </a:t>
            </a:r>
            <a:r>
              <a:rPr lang="en-US" sz="2000" dirty="0">
                <a:latin typeface="Times New Roman"/>
                <a:cs typeface="Times New Roman"/>
              </a:rPr>
              <a:t>read </a:t>
            </a:r>
            <a:r>
              <a:rPr lang="en-US" sz="2000" spc="5" dirty="0">
                <a:latin typeface="Times New Roman"/>
                <a:cs typeface="Times New Roman"/>
              </a:rPr>
              <a:t>the orders </a:t>
            </a:r>
            <a:r>
              <a:rPr lang="en-US" sz="2000" dirty="0">
                <a:latin typeface="Times New Roman"/>
                <a:cs typeface="Times New Roman"/>
              </a:rPr>
              <a:t>or </a:t>
            </a:r>
            <a:r>
              <a:rPr lang="en-US" sz="2000" spc="5" dirty="0">
                <a:latin typeface="Times New Roman"/>
                <a:cs typeface="Times New Roman"/>
              </a:rPr>
              <a:t>the </a:t>
            </a:r>
            <a:r>
              <a:rPr lang="en-US" sz="2000" spc="10" dirty="0">
                <a:latin typeface="Times New Roman"/>
                <a:cs typeface="Times New Roman"/>
              </a:rPr>
              <a:t> </a:t>
            </a:r>
            <a:r>
              <a:rPr lang="en-US" sz="2000" spc="5" dirty="0">
                <a:latin typeface="Times New Roman"/>
                <a:cs typeface="Times New Roman"/>
              </a:rPr>
              <a:t>products sold in </a:t>
            </a:r>
            <a:r>
              <a:rPr lang="en-US" sz="2000" dirty="0">
                <a:latin typeface="Times New Roman"/>
                <a:cs typeface="Times New Roman"/>
              </a:rPr>
              <a:t>each </a:t>
            </a:r>
            <a:r>
              <a:rPr lang="en-US" sz="2000" spc="-15" dirty="0">
                <a:latin typeface="Times New Roman"/>
                <a:cs typeface="Times New Roman"/>
              </a:rPr>
              <a:t>order, </a:t>
            </a:r>
            <a:r>
              <a:rPr lang="en-US" sz="2000" spc="5" dirty="0">
                <a:solidFill>
                  <a:srgbClr val="3265FF"/>
                </a:solidFill>
                <a:latin typeface="Times New Roman"/>
                <a:cs typeface="Times New Roman"/>
              </a:rPr>
              <a:t>the </a:t>
            </a:r>
            <a:r>
              <a:rPr lang="en-US" sz="2000" spc="-535" dirty="0">
                <a:solidFill>
                  <a:srgbClr val="3265FF"/>
                </a:solidFill>
                <a:latin typeface="Times New Roman"/>
                <a:cs typeface="Times New Roman"/>
              </a:rPr>
              <a:t> </a:t>
            </a:r>
            <a:r>
              <a:rPr lang="en-US" sz="2000" dirty="0">
                <a:solidFill>
                  <a:srgbClr val="3265FF"/>
                </a:solidFill>
                <a:latin typeface="Times New Roman"/>
                <a:cs typeface="Times New Roman"/>
              </a:rPr>
              <a:t>whole </a:t>
            </a:r>
            <a:r>
              <a:rPr lang="en-US" sz="2000" spc="5" dirty="0">
                <a:solidFill>
                  <a:srgbClr val="3265FF"/>
                </a:solidFill>
                <a:latin typeface="Times New Roman"/>
                <a:cs typeface="Times New Roman"/>
              </a:rPr>
              <a:t>object</a:t>
            </a:r>
            <a:r>
              <a:rPr lang="en-US" sz="2000" spc="-60" dirty="0">
                <a:solidFill>
                  <a:srgbClr val="3265FF"/>
                </a:solidFill>
                <a:latin typeface="Times New Roman"/>
                <a:cs typeface="Times New Roman"/>
              </a:rPr>
              <a:t> </a:t>
            </a:r>
            <a:r>
              <a:rPr lang="en-US" sz="2000" dirty="0">
                <a:solidFill>
                  <a:srgbClr val="3265FF"/>
                </a:solidFill>
                <a:latin typeface="Times New Roman"/>
                <a:cs typeface="Times New Roman"/>
              </a:rPr>
              <a:t>has</a:t>
            </a:r>
            <a:r>
              <a:rPr lang="en-US" sz="2000" spc="-20" dirty="0">
                <a:solidFill>
                  <a:srgbClr val="3265FF"/>
                </a:solidFill>
                <a:latin typeface="Times New Roman"/>
                <a:cs typeface="Times New Roman"/>
              </a:rPr>
              <a:t> </a:t>
            </a:r>
            <a:r>
              <a:rPr lang="en-US" sz="2000" spc="5" dirty="0">
                <a:solidFill>
                  <a:srgbClr val="3265FF"/>
                </a:solidFill>
                <a:latin typeface="Times New Roman"/>
                <a:cs typeface="Times New Roman"/>
              </a:rPr>
              <a:t>to</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be read</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and </a:t>
            </a:r>
            <a:r>
              <a:rPr lang="en-US" sz="2000" spc="-535" dirty="0">
                <a:solidFill>
                  <a:srgbClr val="3265FF"/>
                </a:solidFill>
                <a:latin typeface="Times New Roman"/>
                <a:cs typeface="Times New Roman"/>
              </a:rPr>
              <a:t> </a:t>
            </a:r>
            <a:r>
              <a:rPr lang="en-US" sz="2000" spc="5" dirty="0">
                <a:solidFill>
                  <a:srgbClr val="3265FF"/>
                </a:solidFill>
                <a:latin typeface="Times New Roman"/>
                <a:cs typeface="Times New Roman"/>
              </a:rPr>
              <a:t>then</a:t>
            </a:r>
            <a:r>
              <a:rPr lang="en-US" sz="2000" spc="-35" dirty="0">
                <a:solidFill>
                  <a:srgbClr val="3265FF"/>
                </a:solidFill>
                <a:latin typeface="Times New Roman"/>
                <a:cs typeface="Times New Roman"/>
              </a:rPr>
              <a:t> </a:t>
            </a:r>
            <a:r>
              <a:rPr lang="en-US" sz="2000" spc="5" dirty="0">
                <a:solidFill>
                  <a:srgbClr val="3265FF"/>
                </a:solidFill>
                <a:latin typeface="Times New Roman"/>
                <a:cs typeface="Times New Roman"/>
              </a:rPr>
              <a:t>parsed</a:t>
            </a:r>
            <a:r>
              <a:rPr lang="en-US" sz="2000" spc="-30" dirty="0">
                <a:solidFill>
                  <a:srgbClr val="3265FF"/>
                </a:solidFill>
                <a:latin typeface="Times New Roman"/>
                <a:cs typeface="Times New Roman"/>
              </a:rPr>
              <a:t> </a:t>
            </a:r>
            <a:r>
              <a:rPr lang="en-US" sz="2000" dirty="0">
                <a:solidFill>
                  <a:srgbClr val="3265FF"/>
                </a:solidFill>
                <a:latin typeface="Times New Roman"/>
                <a:cs typeface="Times New Roman"/>
              </a:rPr>
              <a:t>on</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a:t>
            </a:r>
            <a:r>
              <a:rPr lang="en-US" sz="2000" spc="-25" dirty="0">
                <a:solidFill>
                  <a:srgbClr val="3265FF"/>
                </a:solidFill>
                <a:latin typeface="Times New Roman"/>
                <a:cs typeface="Times New Roman"/>
              </a:rPr>
              <a:t> </a:t>
            </a:r>
            <a:r>
              <a:rPr lang="en-US" sz="2000" spc="5" dirty="0">
                <a:solidFill>
                  <a:srgbClr val="3265FF"/>
                </a:solidFill>
                <a:latin typeface="Times New Roman"/>
                <a:cs typeface="Times New Roman"/>
              </a:rPr>
              <a:t>client</a:t>
            </a:r>
            <a:r>
              <a:rPr lang="en-US" sz="2000" spc="-65" dirty="0">
                <a:solidFill>
                  <a:srgbClr val="3265FF"/>
                </a:solidFill>
                <a:latin typeface="Times New Roman"/>
                <a:cs typeface="Times New Roman"/>
              </a:rPr>
              <a:t> </a:t>
            </a:r>
            <a:r>
              <a:rPr lang="en-US" sz="2000" spc="5" dirty="0">
                <a:solidFill>
                  <a:srgbClr val="3265FF"/>
                </a:solidFill>
                <a:latin typeface="Times New Roman"/>
                <a:cs typeface="Times New Roman"/>
              </a:rPr>
              <a:t>side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4"/>
          <p:cNvPicPr/>
          <p:nvPr/>
        </p:nvPicPr>
        <p:blipFill>
          <a:blip r:embed="rId3" cstate="print"/>
          <a:stretch>
            <a:fillRect/>
          </a:stretch>
        </p:blipFill>
        <p:spPr>
          <a:xfrm>
            <a:off x="6431658" y="2257107"/>
            <a:ext cx="4754879" cy="4556760"/>
          </a:xfrm>
          <a:prstGeom prst="rect">
            <a:avLst/>
          </a:prstGeom>
        </p:spPr>
      </p:pic>
    </p:spTree>
    <p:extLst>
      <p:ext uri="{BB962C8B-B14F-4D97-AF65-F5344CB8AC3E}">
        <p14:creationId xmlns:p14="http://schemas.microsoft.com/office/powerpoint/2010/main" val="4216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79375"/>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pic>
        <p:nvPicPr>
          <p:cNvPr id="13" name="object 5"/>
          <p:cNvPicPr/>
          <p:nvPr/>
        </p:nvPicPr>
        <p:blipFill>
          <a:blip r:embed="rId3" cstate="print"/>
          <a:stretch>
            <a:fillRect/>
          </a:stretch>
        </p:blipFill>
        <p:spPr>
          <a:xfrm>
            <a:off x="6963624" y="955620"/>
            <a:ext cx="4532376" cy="5839967"/>
          </a:xfrm>
          <a:prstGeom prst="rect">
            <a:avLst/>
          </a:prstGeom>
        </p:spPr>
      </p:pic>
      <p:sp>
        <p:nvSpPr>
          <p:cNvPr id="14" name="object 4"/>
          <p:cNvSpPr txBox="1"/>
          <p:nvPr/>
        </p:nvSpPr>
        <p:spPr>
          <a:xfrm>
            <a:off x="2516583" y="912653"/>
            <a:ext cx="4179570" cy="5406390"/>
          </a:xfrm>
          <a:prstGeom prst="rect">
            <a:avLst/>
          </a:prstGeom>
        </p:spPr>
        <p:txBody>
          <a:bodyPr vert="horz" wrap="square" lIns="0" tIns="46355" rIns="0" bIns="0" rtlCol="0">
            <a:spAutoFit/>
          </a:bodyPr>
          <a:lstStyle/>
          <a:p>
            <a:pPr marL="12700" marR="5080" algn="just">
              <a:lnSpc>
                <a:spcPct val="90200"/>
              </a:lnSpc>
              <a:spcBef>
                <a:spcPts val="365"/>
              </a:spcBef>
            </a:pPr>
            <a:r>
              <a:rPr sz="2200" dirty="0">
                <a:latin typeface="Times New Roman"/>
                <a:cs typeface="Times New Roman"/>
              </a:rPr>
              <a:t>When references </a:t>
            </a:r>
            <a:r>
              <a:rPr sz="2200" spc="5" dirty="0">
                <a:latin typeface="Times New Roman"/>
                <a:cs typeface="Times New Roman"/>
              </a:rPr>
              <a:t>are </a:t>
            </a:r>
            <a:r>
              <a:rPr sz="2200" dirty="0">
                <a:latin typeface="Times New Roman"/>
                <a:cs typeface="Times New Roman"/>
              </a:rPr>
              <a:t>needed </a:t>
            </a:r>
            <a:r>
              <a:rPr sz="2200" spc="-5" dirty="0">
                <a:latin typeface="Times New Roman"/>
                <a:cs typeface="Times New Roman"/>
              </a:rPr>
              <a:t>we </a:t>
            </a:r>
            <a:r>
              <a:rPr sz="2200" dirty="0">
                <a:latin typeface="Times New Roman"/>
                <a:cs typeface="Times New Roman"/>
              </a:rPr>
              <a:t> </a:t>
            </a:r>
            <a:r>
              <a:rPr sz="2200" spc="5" dirty="0">
                <a:latin typeface="Times New Roman"/>
                <a:cs typeface="Times New Roman"/>
              </a:rPr>
              <a:t>should </a:t>
            </a:r>
            <a:r>
              <a:rPr sz="2200" spc="-5" dirty="0">
                <a:latin typeface="Times New Roman"/>
                <a:cs typeface="Times New Roman"/>
              </a:rPr>
              <a:t>change </a:t>
            </a:r>
            <a:r>
              <a:rPr sz="2200" spc="5" dirty="0">
                <a:latin typeface="Times New Roman"/>
                <a:cs typeface="Times New Roman"/>
              </a:rPr>
              <a:t>the data </a:t>
            </a:r>
            <a:r>
              <a:rPr sz="2200" dirty="0">
                <a:latin typeface="Times New Roman"/>
                <a:cs typeface="Times New Roman"/>
              </a:rPr>
              <a:t>for </a:t>
            </a:r>
            <a:r>
              <a:rPr sz="2200" spc="5" dirty="0">
                <a:latin typeface="Times New Roman"/>
                <a:cs typeface="Times New Roman"/>
              </a:rPr>
              <a:t>the </a:t>
            </a:r>
            <a:r>
              <a:rPr sz="2200" spc="-10" dirty="0">
                <a:latin typeface="Times New Roman"/>
                <a:cs typeface="Times New Roman"/>
              </a:rPr>
              <a:t>key- </a:t>
            </a:r>
            <a:r>
              <a:rPr sz="2200" spc="-5" dirty="0">
                <a:latin typeface="Times New Roman"/>
                <a:cs typeface="Times New Roman"/>
              </a:rPr>
              <a:t> </a:t>
            </a:r>
            <a:r>
              <a:rPr sz="2200" dirty="0">
                <a:latin typeface="Times New Roman"/>
                <a:cs typeface="Times New Roman"/>
              </a:rPr>
              <a:t>value </a:t>
            </a:r>
            <a:r>
              <a:rPr sz="2200" spc="5" dirty="0">
                <a:latin typeface="Times New Roman"/>
                <a:cs typeface="Times New Roman"/>
              </a:rPr>
              <a:t>store to split the </a:t>
            </a:r>
            <a:r>
              <a:rPr sz="2200" dirty="0">
                <a:latin typeface="Times New Roman"/>
                <a:cs typeface="Times New Roman"/>
              </a:rPr>
              <a:t>value </a:t>
            </a:r>
            <a:r>
              <a:rPr sz="2200" spc="5" dirty="0">
                <a:latin typeface="Times New Roman"/>
                <a:cs typeface="Times New Roman"/>
              </a:rPr>
              <a:t>object </a:t>
            </a:r>
            <a:r>
              <a:rPr sz="2200" spc="10" dirty="0">
                <a:latin typeface="Times New Roman"/>
                <a:cs typeface="Times New Roman"/>
              </a:rPr>
              <a:t> </a:t>
            </a:r>
            <a:r>
              <a:rPr sz="2200" spc="5" dirty="0">
                <a:latin typeface="Times New Roman"/>
                <a:cs typeface="Times New Roman"/>
              </a:rPr>
              <a:t>into </a:t>
            </a:r>
            <a:r>
              <a:rPr sz="2200" spc="-5" dirty="0">
                <a:latin typeface="Times New Roman"/>
                <a:cs typeface="Times New Roman"/>
              </a:rPr>
              <a:t>Customer </a:t>
            </a:r>
            <a:r>
              <a:rPr sz="2200" dirty="0">
                <a:latin typeface="Times New Roman"/>
                <a:cs typeface="Times New Roman"/>
              </a:rPr>
              <a:t>and Order </a:t>
            </a:r>
            <a:r>
              <a:rPr sz="2200" spc="5" dirty="0">
                <a:latin typeface="Times New Roman"/>
                <a:cs typeface="Times New Roman"/>
              </a:rPr>
              <a:t>objects </a:t>
            </a:r>
            <a:r>
              <a:rPr sz="2200" dirty="0">
                <a:latin typeface="Times New Roman"/>
                <a:cs typeface="Times New Roman"/>
              </a:rPr>
              <a:t>and </a:t>
            </a:r>
            <a:r>
              <a:rPr sz="2200" spc="-535" dirty="0">
                <a:latin typeface="Times New Roman"/>
                <a:cs typeface="Times New Roman"/>
              </a:rPr>
              <a:t> </a:t>
            </a:r>
            <a:r>
              <a:rPr sz="2200" spc="5" dirty="0">
                <a:latin typeface="Times New Roman"/>
                <a:cs typeface="Times New Roman"/>
              </a:rPr>
              <a:t>then</a:t>
            </a:r>
            <a:r>
              <a:rPr sz="2200" spc="-35" dirty="0">
                <a:latin typeface="Times New Roman"/>
                <a:cs typeface="Times New Roman"/>
              </a:rPr>
              <a:t> </a:t>
            </a:r>
            <a:r>
              <a:rPr sz="2200" dirty="0">
                <a:latin typeface="Times New Roman"/>
                <a:cs typeface="Times New Roman"/>
              </a:rPr>
              <a:t>maintain</a:t>
            </a:r>
            <a:r>
              <a:rPr sz="2200" spc="-35" dirty="0">
                <a:latin typeface="Times New Roman"/>
                <a:cs typeface="Times New Roman"/>
              </a:rPr>
              <a:t> </a:t>
            </a:r>
            <a:r>
              <a:rPr sz="2200" spc="5" dirty="0">
                <a:latin typeface="Times New Roman"/>
                <a:cs typeface="Times New Roman"/>
              </a:rPr>
              <a:t>these</a:t>
            </a:r>
            <a:r>
              <a:rPr sz="2200" spc="-55" dirty="0">
                <a:latin typeface="Times New Roman"/>
                <a:cs typeface="Times New Roman"/>
              </a:rPr>
              <a:t> </a:t>
            </a:r>
            <a:r>
              <a:rPr sz="2200" spc="5" dirty="0">
                <a:latin typeface="Times New Roman"/>
                <a:cs typeface="Times New Roman"/>
              </a:rPr>
              <a:t>objects</a:t>
            </a:r>
            <a:r>
              <a:rPr sz="2200" spc="-75" dirty="0">
                <a:latin typeface="Times New Roman"/>
                <a:cs typeface="Times New Roman"/>
              </a:rPr>
              <a:t> </a:t>
            </a:r>
            <a:r>
              <a:rPr sz="2200" spc="5" dirty="0">
                <a:latin typeface="Times New Roman"/>
                <a:cs typeface="Times New Roman"/>
              </a:rPr>
              <a:t>reference</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99695" algn="just">
              <a:lnSpc>
                <a:spcPct val="90300"/>
              </a:lnSpc>
            </a:pPr>
            <a:r>
              <a:rPr sz="2200" spc="-80" dirty="0">
                <a:latin typeface="Times New Roman"/>
                <a:cs typeface="Times New Roman"/>
              </a:rPr>
              <a:t>We </a:t>
            </a:r>
            <a:r>
              <a:rPr sz="2200" dirty="0">
                <a:latin typeface="Times New Roman"/>
                <a:cs typeface="Times New Roman"/>
              </a:rPr>
              <a:t>can now </a:t>
            </a:r>
            <a:r>
              <a:rPr sz="2200" spc="5" dirty="0">
                <a:solidFill>
                  <a:srgbClr val="FF0000"/>
                </a:solidFill>
                <a:latin typeface="Times New Roman"/>
                <a:cs typeface="Times New Roman"/>
              </a:rPr>
              <a:t>find the orders </a:t>
            </a:r>
            <a:r>
              <a:rPr sz="2200" spc="10" dirty="0">
                <a:solidFill>
                  <a:srgbClr val="FF0000"/>
                </a:solidFill>
                <a:latin typeface="Times New Roman"/>
                <a:cs typeface="Times New Roman"/>
              </a:rPr>
              <a:t> </a:t>
            </a:r>
            <a:r>
              <a:rPr sz="2200" spc="5" dirty="0">
                <a:solidFill>
                  <a:srgbClr val="FF0000"/>
                </a:solidFill>
                <a:latin typeface="Times New Roman"/>
                <a:cs typeface="Times New Roman"/>
              </a:rPr>
              <a:t>independently from the </a:t>
            </a:r>
            <a:r>
              <a:rPr sz="2200" spc="-15" dirty="0">
                <a:solidFill>
                  <a:srgbClr val="FF0000"/>
                </a:solidFill>
                <a:latin typeface="Times New Roman"/>
                <a:cs typeface="Times New Roman"/>
              </a:rPr>
              <a:t>Customer</a:t>
            </a:r>
            <a:r>
              <a:rPr sz="2200" spc="-15" dirty="0">
                <a:latin typeface="Times New Roman"/>
                <a:cs typeface="Times New Roman"/>
              </a:rPr>
              <a:t>, </a:t>
            </a:r>
            <a:r>
              <a:rPr sz="2200" spc="-10" dirty="0">
                <a:latin typeface="Times New Roman"/>
                <a:cs typeface="Times New Roman"/>
              </a:rPr>
              <a:t> </a:t>
            </a:r>
            <a:r>
              <a:rPr sz="2200" dirty="0">
                <a:latin typeface="Times New Roman"/>
                <a:cs typeface="Times New Roman"/>
              </a:rPr>
              <a:t>and access </a:t>
            </a:r>
            <a:r>
              <a:rPr sz="2200" spc="5" dirty="0">
                <a:latin typeface="Times New Roman"/>
                <a:cs typeface="Times New Roman"/>
              </a:rPr>
              <a:t>then the </a:t>
            </a:r>
            <a:r>
              <a:rPr sz="2200" dirty="0">
                <a:latin typeface="Times New Roman"/>
                <a:cs typeface="Times New Roman"/>
              </a:rPr>
              <a:t>customer </a:t>
            </a:r>
            <a:r>
              <a:rPr sz="2200" spc="5" dirty="0">
                <a:latin typeface="Times New Roman"/>
                <a:cs typeface="Times New Roman"/>
              </a:rPr>
              <a:t>using </a:t>
            </a:r>
            <a:r>
              <a:rPr sz="2200" spc="10" dirty="0">
                <a:latin typeface="Times New Roman"/>
                <a:cs typeface="Times New Roman"/>
              </a:rPr>
              <a:t> </a:t>
            </a:r>
            <a:r>
              <a:rPr sz="2200" spc="5" dirty="0">
                <a:latin typeface="Times New Roman"/>
                <a:cs typeface="Times New Roman"/>
              </a:rPr>
              <a:t>the </a:t>
            </a:r>
            <a:r>
              <a:rPr sz="2200" spc="-5" dirty="0">
                <a:latin typeface="Times New Roman"/>
                <a:cs typeface="Times New Roman"/>
              </a:rPr>
              <a:t>CustomerID </a:t>
            </a:r>
            <a:r>
              <a:rPr sz="2200" spc="5" dirty="0">
                <a:latin typeface="Times New Roman"/>
                <a:cs typeface="Times New Roman"/>
              </a:rPr>
              <a:t>reference in the </a:t>
            </a:r>
            <a:r>
              <a:rPr sz="2200" spc="10" dirty="0">
                <a:latin typeface="Times New Roman"/>
                <a:cs typeface="Times New Roman"/>
              </a:rPr>
              <a:t> </a:t>
            </a:r>
            <a:r>
              <a:rPr sz="2200" spc="-15" dirty="0">
                <a:latin typeface="Times New Roman"/>
                <a:cs typeface="Times New Roman"/>
              </a:rPr>
              <a:t>Order, </a:t>
            </a:r>
            <a:r>
              <a:rPr sz="2200" dirty="0">
                <a:latin typeface="Times New Roman"/>
                <a:cs typeface="Times New Roman"/>
              </a:rPr>
              <a:t>whereas with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in </a:t>
            </a:r>
            <a:r>
              <a:rPr sz="2200" spc="10" dirty="0">
                <a:latin typeface="Times New Roman"/>
                <a:cs typeface="Times New Roman"/>
              </a:rPr>
              <a:t> </a:t>
            </a:r>
            <a:r>
              <a:rPr sz="2200" spc="5" dirty="0">
                <a:latin typeface="Times New Roman"/>
                <a:cs typeface="Times New Roman"/>
              </a:rPr>
              <a:t>the</a:t>
            </a:r>
            <a:r>
              <a:rPr sz="2200" spc="-25" dirty="0">
                <a:latin typeface="Times New Roman"/>
                <a:cs typeface="Times New Roman"/>
              </a:rPr>
              <a:t> </a:t>
            </a:r>
            <a:r>
              <a:rPr sz="2200" spc="-5" dirty="0">
                <a:latin typeface="Times New Roman"/>
                <a:cs typeface="Times New Roman"/>
              </a:rPr>
              <a:t>Customer</a:t>
            </a:r>
            <a:r>
              <a:rPr sz="2200" spc="10" dirty="0">
                <a:latin typeface="Times New Roman"/>
                <a:cs typeface="Times New Roman"/>
              </a:rPr>
              <a:t> </a:t>
            </a:r>
            <a:r>
              <a:rPr sz="2200" spc="-5" dirty="0">
                <a:latin typeface="Times New Roman"/>
                <a:cs typeface="Times New Roman"/>
              </a:rPr>
              <a:t>we</a:t>
            </a:r>
            <a:r>
              <a:rPr sz="2200" dirty="0">
                <a:latin typeface="Times New Roman"/>
                <a:cs typeface="Times New Roman"/>
              </a:rPr>
              <a:t> can </a:t>
            </a:r>
            <a:r>
              <a:rPr sz="2200" spc="5" dirty="0">
                <a:latin typeface="Times New Roman"/>
                <a:cs typeface="Times New Roman"/>
              </a:rPr>
              <a:t>find</a:t>
            </a:r>
            <a:r>
              <a:rPr sz="2200" spc="-30" dirty="0">
                <a:latin typeface="Times New Roman"/>
                <a:cs typeface="Times New Roman"/>
              </a:rPr>
              <a:t> </a:t>
            </a:r>
            <a:r>
              <a:rPr sz="2200" spc="5" dirty="0">
                <a:latin typeface="Times New Roman"/>
                <a:cs typeface="Times New Roman"/>
              </a:rPr>
              <a:t>all</a:t>
            </a:r>
            <a:r>
              <a:rPr sz="2200" spc="-40" dirty="0">
                <a:latin typeface="Times New Roman"/>
                <a:cs typeface="Times New Roman"/>
              </a:rPr>
              <a:t> </a:t>
            </a:r>
            <a:r>
              <a:rPr sz="2200" dirty="0">
                <a:latin typeface="Times New Roman"/>
                <a:cs typeface="Times New Roman"/>
              </a:rPr>
              <a:t>Orders </a:t>
            </a:r>
            <a:r>
              <a:rPr sz="2200" spc="-535" dirty="0">
                <a:latin typeface="Times New Roman"/>
                <a:cs typeface="Times New Roman"/>
              </a:rPr>
              <a:t> </a:t>
            </a:r>
            <a:r>
              <a:rPr sz="2200" dirty="0">
                <a:latin typeface="Times New Roman"/>
                <a:cs typeface="Times New Roman"/>
              </a:rPr>
              <a:t>for</a:t>
            </a:r>
            <a:r>
              <a:rPr sz="2200" spc="-2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14604" algn="just">
              <a:lnSpc>
                <a:spcPct val="90300"/>
              </a:lnSpc>
            </a:pPr>
            <a:r>
              <a:rPr sz="2200" dirty="0">
                <a:latin typeface="Times New Roman"/>
                <a:cs typeface="Times New Roman"/>
              </a:rPr>
              <a:t>Using </a:t>
            </a:r>
            <a:r>
              <a:rPr sz="2200" spc="-5" dirty="0">
                <a:latin typeface="Times New Roman"/>
                <a:cs typeface="Times New Roman"/>
              </a:rPr>
              <a:t>aggregates </a:t>
            </a:r>
            <a:r>
              <a:rPr sz="2200" spc="5" dirty="0">
                <a:latin typeface="Times New Roman"/>
                <a:cs typeface="Times New Roman"/>
              </a:rPr>
              <a:t>this </a:t>
            </a:r>
            <a:r>
              <a:rPr sz="2200" spc="-5" dirty="0">
                <a:latin typeface="Times New Roman"/>
                <a:cs typeface="Times New Roman"/>
              </a:rPr>
              <a:t>way </a:t>
            </a:r>
            <a:r>
              <a:rPr sz="2200" dirty="0">
                <a:latin typeface="Times New Roman"/>
                <a:cs typeface="Times New Roman"/>
              </a:rPr>
              <a:t>allows for </a:t>
            </a:r>
            <a:r>
              <a:rPr sz="2200" spc="-535" dirty="0">
                <a:latin typeface="Times New Roman"/>
                <a:cs typeface="Times New Roman"/>
              </a:rPr>
              <a:t> </a:t>
            </a:r>
            <a:r>
              <a:rPr sz="2200" dirty="0">
                <a:latin typeface="Times New Roman"/>
                <a:cs typeface="Times New Roman"/>
              </a:rPr>
              <a:t>read optimization, but </a:t>
            </a:r>
            <a:r>
              <a:rPr sz="2200" spc="-5" dirty="0">
                <a:latin typeface="Times New Roman"/>
                <a:cs typeface="Times New Roman"/>
              </a:rPr>
              <a:t>we have </a:t>
            </a:r>
            <a:r>
              <a:rPr sz="2200" spc="5" dirty="0">
                <a:latin typeface="Times New Roman"/>
                <a:cs typeface="Times New Roman"/>
              </a:rPr>
              <a:t>to </a:t>
            </a:r>
            <a:r>
              <a:rPr sz="2200" spc="10" dirty="0">
                <a:latin typeface="Times New Roman"/>
                <a:cs typeface="Times New Roman"/>
              </a:rPr>
              <a:t> </a:t>
            </a:r>
            <a:r>
              <a:rPr sz="2200" dirty="0">
                <a:latin typeface="Times New Roman"/>
                <a:cs typeface="Times New Roman"/>
              </a:rPr>
              <a:t>push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reference into </a:t>
            </a:r>
            <a:r>
              <a:rPr sz="2200" spc="10" dirty="0">
                <a:latin typeface="Times New Roman"/>
                <a:cs typeface="Times New Roman"/>
              </a:rPr>
              <a:t> </a:t>
            </a:r>
            <a:r>
              <a:rPr sz="2200" spc="-5" dirty="0">
                <a:latin typeface="Times New Roman"/>
                <a:cs typeface="Times New Roman"/>
              </a:rPr>
              <a:t>Customer</a:t>
            </a:r>
            <a:r>
              <a:rPr sz="2200" spc="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every</a:t>
            </a:r>
            <a:r>
              <a:rPr sz="2200" dirty="0">
                <a:latin typeface="Times New Roman"/>
                <a:cs typeface="Times New Roman"/>
              </a:rPr>
              <a:t> new</a:t>
            </a:r>
            <a:r>
              <a:rPr sz="2200" spc="-10" dirty="0">
                <a:latin typeface="Times New Roman"/>
                <a:cs typeface="Times New Roman"/>
              </a:rPr>
              <a:t> </a:t>
            </a:r>
            <a:r>
              <a:rPr sz="2200" dirty="0">
                <a:latin typeface="Times New Roman"/>
                <a:cs typeface="Times New Roman"/>
              </a:rPr>
              <a:t>Order</a:t>
            </a:r>
          </a:p>
        </p:txBody>
      </p:sp>
    </p:spTree>
    <p:extLst>
      <p:ext uri="{BB962C8B-B14F-4D97-AF65-F5344CB8AC3E}">
        <p14:creationId xmlns:p14="http://schemas.microsoft.com/office/powerpoint/2010/main" val="3916138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8979" y="3730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79374"/>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pic>
        <p:nvPicPr>
          <p:cNvPr id="14" name="object 5"/>
          <p:cNvPicPr/>
          <p:nvPr/>
        </p:nvPicPr>
        <p:blipFill>
          <a:blip r:embed="rId3" cstate="print"/>
          <a:stretch>
            <a:fillRect/>
          </a:stretch>
        </p:blipFill>
        <p:spPr>
          <a:xfrm>
            <a:off x="5736000" y="887014"/>
            <a:ext cx="5760000" cy="5882639"/>
          </a:xfrm>
          <a:prstGeom prst="rect">
            <a:avLst/>
          </a:prstGeom>
        </p:spPr>
      </p:pic>
      <p:sp>
        <p:nvSpPr>
          <p:cNvPr id="15" name="object 4"/>
          <p:cNvSpPr txBox="1"/>
          <p:nvPr/>
        </p:nvSpPr>
        <p:spPr>
          <a:xfrm>
            <a:off x="2531604" y="1356677"/>
            <a:ext cx="3204395" cy="3805785"/>
          </a:xfrm>
          <a:prstGeom prst="rect">
            <a:avLst/>
          </a:prstGeom>
        </p:spPr>
        <p:txBody>
          <a:bodyPr vert="horz" wrap="square" lIns="0" tIns="46355" rIns="0" bIns="0" rtlCol="0">
            <a:spAutoFit/>
          </a:bodyPr>
          <a:lstStyle/>
          <a:p>
            <a:pPr marL="12700" marR="5080">
              <a:lnSpc>
                <a:spcPct val="90300"/>
              </a:lnSpc>
              <a:spcBef>
                <a:spcPts val="365"/>
              </a:spcBef>
            </a:pPr>
            <a:r>
              <a:rPr sz="2200" spc="-20" dirty="0">
                <a:latin typeface="Times New Roman"/>
                <a:cs typeface="Times New Roman"/>
              </a:rPr>
              <a:t>In</a:t>
            </a:r>
            <a:r>
              <a:rPr sz="2200" spc="10" dirty="0">
                <a:latin typeface="Times New Roman"/>
                <a:cs typeface="Times New Roman"/>
              </a:rPr>
              <a:t> </a:t>
            </a:r>
            <a:r>
              <a:rPr sz="2200" spc="-5" dirty="0">
                <a:latin typeface="Times New Roman"/>
                <a:cs typeface="Times New Roman"/>
              </a:rPr>
              <a:t>document</a:t>
            </a:r>
            <a:r>
              <a:rPr sz="2200" spc="5" dirty="0">
                <a:latin typeface="Times New Roman"/>
                <a:cs typeface="Times New Roman"/>
              </a:rPr>
              <a:t> stores, </a:t>
            </a:r>
            <a:r>
              <a:rPr sz="2200" spc="10" dirty="0">
                <a:latin typeface="Times New Roman"/>
                <a:cs typeface="Times New Roman"/>
              </a:rPr>
              <a:t> </a:t>
            </a:r>
            <a:r>
              <a:rPr sz="2200" spc="5" dirty="0">
                <a:latin typeface="Times New Roman"/>
                <a:cs typeface="Times New Roman"/>
              </a:rPr>
              <a:t>since </a:t>
            </a:r>
            <a:r>
              <a:rPr sz="2200" spc="-5" dirty="0">
                <a:latin typeface="Times New Roman"/>
                <a:cs typeface="Times New Roman"/>
              </a:rPr>
              <a:t>we </a:t>
            </a:r>
            <a:r>
              <a:rPr sz="2200" dirty="0">
                <a:latin typeface="Times New Roman"/>
                <a:cs typeface="Times New Roman"/>
              </a:rPr>
              <a:t>can query </a:t>
            </a:r>
            <a:r>
              <a:rPr sz="2200" spc="5" dirty="0">
                <a:latin typeface="Times New Roman"/>
                <a:cs typeface="Times New Roman"/>
              </a:rPr>
              <a:t> inside</a:t>
            </a:r>
            <a:r>
              <a:rPr sz="2200" spc="-80" dirty="0">
                <a:latin typeface="Times New Roman"/>
                <a:cs typeface="Times New Roman"/>
              </a:rPr>
              <a:t> </a:t>
            </a:r>
            <a:r>
              <a:rPr sz="2200" dirty="0">
                <a:latin typeface="Times New Roman"/>
                <a:cs typeface="Times New Roman"/>
              </a:rPr>
              <a:t>documents,</a:t>
            </a:r>
            <a:r>
              <a:rPr sz="2200" spc="-35" dirty="0">
                <a:latin typeface="Times New Roman"/>
                <a:cs typeface="Times New Roman"/>
              </a:rPr>
              <a:t> </a:t>
            </a:r>
            <a:r>
              <a:rPr sz="2200" spc="-5" dirty="0">
                <a:latin typeface="Times New Roman"/>
                <a:cs typeface="Times New Roman"/>
              </a:rPr>
              <a:t>we </a:t>
            </a:r>
            <a:r>
              <a:rPr sz="2200" spc="-535" dirty="0">
                <a:latin typeface="Times New Roman"/>
                <a:cs typeface="Times New Roman"/>
              </a:rPr>
              <a:t> </a:t>
            </a:r>
            <a:r>
              <a:rPr sz="2200" dirty="0">
                <a:latin typeface="Times New Roman"/>
                <a:cs typeface="Times New Roman"/>
              </a:rPr>
              <a:t>can </a:t>
            </a:r>
            <a:r>
              <a:rPr sz="2200" spc="5" dirty="0">
                <a:solidFill>
                  <a:srgbClr val="3265FF"/>
                </a:solidFill>
                <a:latin typeface="Times New Roman"/>
                <a:cs typeface="Times New Roman"/>
              </a:rPr>
              <a:t>find all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a:t>
            </a:r>
            <a:r>
              <a:rPr sz="2200" dirty="0">
                <a:solidFill>
                  <a:srgbClr val="3265FF"/>
                </a:solidFill>
                <a:latin typeface="Times New Roman"/>
                <a:cs typeface="Times New Roman"/>
              </a:rPr>
              <a:t>for</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the</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even</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removing </a:t>
            </a:r>
            <a:r>
              <a:rPr sz="2200" dirty="0">
                <a:solidFill>
                  <a:srgbClr val="3265FF"/>
                </a:solidFill>
                <a:latin typeface="Times New Roman"/>
                <a:cs typeface="Times New Roman"/>
              </a:rPr>
              <a:t> references </a:t>
            </a:r>
            <a:r>
              <a:rPr sz="2200" spc="5" dirty="0">
                <a:solidFill>
                  <a:srgbClr val="3265FF"/>
                </a:solidFill>
                <a:latin typeface="Times New Roman"/>
                <a:cs typeface="Times New Roman"/>
              </a:rPr>
              <a:t>to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from the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object</a:t>
            </a:r>
            <a:r>
              <a:rPr sz="2200" spc="5" dirty="0">
                <a:latin typeface="Times New Roman"/>
                <a:cs typeface="Times New Roman"/>
              </a:rPr>
              <a:t>. </a:t>
            </a:r>
            <a:endParaRPr lang="en-IN" sz="2200" spc="5" dirty="0">
              <a:latin typeface="Times New Roman"/>
              <a:cs typeface="Times New Roman"/>
            </a:endParaRPr>
          </a:p>
          <a:p>
            <a:pPr marL="12700" marR="5080">
              <a:lnSpc>
                <a:spcPct val="90300"/>
              </a:lnSpc>
              <a:spcBef>
                <a:spcPts val="365"/>
              </a:spcBef>
            </a:pPr>
            <a:endParaRPr lang="en-IN" sz="2200" spc="5" dirty="0">
              <a:latin typeface="Times New Roman"/>
              <a:cs typeface="Times New Roman"/>
            </a:endParaRPr>
          </a:p>
          <a:p>
            <a:pPr marL="12700" marR="5080">
              <a:lnSpc>
                <a:spcPct val="90300"/>
              </a:lnSpc>
              <a:spcBef>
                <a:spcPts val="365"/>
              </a:spcBef>
            </a:pPr>
            <a:r>
              <a:rPr sz="2200" spc="5" dirty="0">
                <a:latin typeface="Times New Roman"/>
                <a:cs typeface="Times New Roman"/>
              </a:rPr>
              <a:t>This </a:t>
            </a:r>
            <a:r>
              <a:rPr sz="2200" spc="-5" dirty="0">
                <a:latin typeface="Times New Roman"/>
                <a:cs typeface="Times New Roman"/>
              </a:rPr>
              <a:t>change </a:t>
            </a:r>
            <a:r>
              <a:rPr sz="2200" dirty="0">
                <a:latin typeface="Times New Roman"/>
                <a:cs typeface="Times New Roman"/>
              </a:rPr>
              <a:t> allows us </a:t>
            </a:r>
            <a:r>
              <a:rPr sz="2200" spc="5" dirty="0">
                <a:latin typeface="Times New Roman"/>
                <a:cs typeface="Times New Roman"/>
              </a:rPr>
              <a:t>to </a:t>
            </a:r>
            <a:r>
              <a:rPr sz="2200" dirty="0">
                <a:latin typeface="Times New Roman"/>
                <a:cs typeface="Times New Roman"/>
              </a:rPr>
              <a:t>not </a:t>
            </a:r>
            <a:r>
              <a:rPr sz="2200" spc="5" dirty="0">
                <a:latin typeface="Times New Roman"/>
                <a:cs typeface="Times New Roman"/>
              </a:rPr>
              <a:t> update the </a:t>
            </a:r>
            <a:r>
              <a:rPr sz="2200" spc="-5" dirty="0">
                <a:latin typeface="Times New Roman"/>
                <a:cs typeface="Times New Roman"/>
              </a:rPr>
              <a:t>Customer </a:t>
            </a:r>
            <a:r>
              <a:rPr sz="2200" dirty="0">
                <a:latin typeface="Times New Roman"/>
                <a:cs typeface="Times New Roman"/>
              </a:rPr>
              <a:t> </a:t>
            </a:r>
            <a:r>
              <a:rPr sz="2200" spc="5" dirty="0">
                <a:latin typeface="Times New Roman"/>
                <a:cs typeface="Times New Roman"/>
              </a:rPr>
              <a:t>object </a:t>
            </a:r>
            <a:r>
              <a:rPr sz="2200" dirty="0">
                <a:latin typeface="Times New Roman"/>
                <a:cs typeface="Times New Roman"/>
              </a:rPr>
              <a:t>when </a:t>
            </a:r>
            <a:r>
              <a:rPr sz="2200" spc="5" dirty="0">
                <a:latin typeface="Times New Roman"/>
                <a:cs typeface="Times New Roman"/>
              </a:rPr>
              <a:t>orders </a:t>
            </a:r>
            <a:r>
              <a:rPr sz="2200" spc="10" dirty="0">
                <a:latin typeface="Times New Roman"/>
                <a:cs typeface="Times New Roman"/>
              </a:rPr>
              <a:t> </a:t>
            </a:r>
            <a:r>
              <a:rPr sz="2200" spc="5" dirty="0">
                <a:latin typeface="Times New Roman"/>
                <a:cs typeface="Times New Roman"/>
              </a:rPr>
              <a:t>are placed </a:t>
            </a:r>
            <a:r>
              <a:rPr sz="2200" dirty="0">
                <a:latin typeface="Times New Roman"/>
                <a:cs typeface="Times New Roman"/>
              </a:rPr>
              <a:t>by </a:t>
            </a:r>
            <a:r>
              <a:rPr sz="2200" spc="5" dirty="0">
                <a:latin typeface="Times New Roman"/>
                <a:cs typeface="Times New Roman"/>
              </a:rPr>
              <a:t>the </a:t>
            </a:r>
            <a:r>
              <a:rPr sz="2200" spc="1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p:txBody>
      </p:sp>
    </p:spTree>
    <p:extLst>
      <p:ext uri="{BB962C8B-B14F-4D97-AF65-F5344CB8AC3E}">
        <p14:creationId xmlns:p14="http://schemas.microsoft.com/office/powerpoint/2010/main" val="236941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46239" y="795268"/>
            <a:ext cx="8865804" cy="1323439"/>
          </a:xfrm>
          <a:prstGeom prst="rect">
            <a:avLst/>
          </a:prstGeom>
          <a:noFill/>
        </p:spPr>
        <p:txBody>
          <a:bodyPr wrap="square" rtlCol="0">
            <a:spAutoFit/>
          </a:bodyPr>
          <a:lstStyle/>
          <a:p>
            <a:pPr algn="just"/>
            <a:r>
              <a:rPr lang="en-US" sz="2000" dirty="0">
                <a:highlight>
                  <a:srgbClr val="FFFF00"/>
                </a:highlight>
                <a:latin typeface="Times New Roman" panose="02020603050405020304" pitchFamily="18" charset="0"/>
                <a:cs typeface="Times New Roman" panose="02020603050405020304" pitchFamily="18" charset="0"/>
              </a:rPr>
              <a:t>Application developers have been frustrated with the impedance mismatch between the relational data structures and the in-memory data structures of the application</a:t>
            </a:r>
            <a:r>
              <a:rPr lang="en-US" sz="2000" dirty="0">
                <a:latin typeface="Times New Roman" panose="02020603050405020304" pitchFamily="18" charset="0"/>
                <a:cs typeface="Times New Roman" panose="02020603050405020304" pitchFamily="18" charset="0"/>
              </a:rPr>
              <a:t>. Using NoSQL databases allows developers to develop without having to convert in-memory structures to relational structures. </a:t>
            </a:r>
            <a:endParaRPr lang="en-IN" sz="20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277366" y="17759"/>
            <a:ext cx="4680000" cy="646331"/>
          </a:xfrm>
          <a:prstGeom prst="rect">
            <a:avLst/>
          </a:prstGeom>
          <a:noFill/>
        </p:spPr>
        <p:txBody>
          <a:bodyPr wrap="square" rtlCol="0">
            <a:spAutoFit/>
          </a:bodyPr>
          <a:lstStyle/>
          <a:p>
            <a:pPr algn="ct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Impedance Mismatch  </a:t>
            </a:r>
          </a:p>
        </p:txBody>
      </p:sp>
      <p:pic>
        <p:nvPicPr>
          <p:cNvPr id="3" name="Picture 2"/>
          <p:cNvPicPr>
            <a:picLocks noChangeAspect="1"/>
          </p:cNvPicPr>
          <p:nvPr/>
        </p:nvPicPr>
        <p:blipFill>
          <a:blip r:embed="rId3"/>
          <a:stretch>
            <a:fillRect/>
          </a:stretch>
        </p:blipFill>
        <p:spPr>
          <a:xfrm>
            <a:off x="2792822" y="2249886"/>
            <a:ext cx="7929165" cy="3922760"/>
          </a:xfrm>
          <a:prstGeom prst="rect">
            <a:avLst/>
          </a:prstGeom>
        </p:spPr>
      </p:pic>
      <p:sp>
        <p:nvSpPr>
          <p:cNvPr id="6" name="Rectangle 5"/>
          <p:cNvSpPr/>
          <p:nvPr/>
        </p:nvSpPr>
        <p:spPr>
          <a:xfrm>
            <a:off x="2842731" y="5705966"/>
            <a:ext cx="8256000" cy="1015663"/>
          </a:xfrm>
          <a:prstGeom prst="rect">
            <a:avLst/>
          </a:prstGeom>
        </p:spPr>
        <p:txBody>
          <a:bodyPr wrap="square">
            <a:spAutoFit/>
          </a:bodyPr>
          <a:lstStyle/>
          <a:p>
            <a:pPr algn="ct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An order, which looks like a single aggregate structure in the UI, is split into many rows from many tables in a relational database</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sp>
        <p:nvSpPr>
          <p:cNvPr id="12" name="Rectangle 11"/>
          <p:cNvSpPr/>
          <p:nvPr/>
        </p:nvSpPr>
        <p:spPr>
          <a:xfrm>
            <a:off x="2529213" y="901222"/>
            <a:ext cx="8681602" cy="3541995"/>
          </a:xfrm>
          <a:prstGeom prst="rect">
            <a:avLst/>
          </a:prstGeom>
        </p:spPr>
        <p:txBody>
          <a:bodyPr wrap="square">
            <a:spAutoFit/>
          </a:bodyPr>
          <a:lstStyle/>
          <a:p>
            <a:pPr marL="390525" marR="26670" indent="-378460" algn="just">
              <a:lnSpc>
                <a:spcPts val="2380"/>
              </a:lnSpc>
              <a:spcBef>
                <a:spcPts val="405"/>
              </a:spcBef>
              <a:buFont typeface="Arial MT"/>
              <a:buChar char="•"/>
              <a:tabLst>
                <a:tab pos="390525" algn="l"/>
                <a:tab pos="391160" algn="l"/>
              </a:tabLst>
            </a:pPr>
            <a:r>
              <a:rPr lang="en-US" sz="2000" spc="-5" dirty="0">
                <a:latin typeface="Times New Roman"/>
                <a:cs typeface="Times New Roman"/>
              </a:rPr>
              <a:t>Aggregates </a:t>
            </a:r>
            <a:r>
              <a:rPr lang="en-US" sz="2000" dirty="0">
                <a:latin typeface="Times New Roman"/>
                <a:cs typeface="Times New Roman"/>
              </a:rPr>
              <a:t>can </a:t>
            </a:r>
            <a:r>
              <a:rPr lang="en-US" sz="2000" spc="5" dirty="0">
                <a:latin typeface="Times New Roman"/>
                <a:cs typeface="Times New Roman"/>
              </a:rPr>
              <a:t>also </a:t>
            </a:r>
            <a:r>
              <a:rPr lang="en-US" sz="2000" dirty="0">
                <a:latin typeface="Times New Roman"/>
                <a:cs typeface="Times New Roman"/>
              </a:rPr>
              <a:t>be used </a:t>
            </a:r>
            <a:r>
              <a:rPr lang="en-US" sz="2000" spc="5" dirty="0">
                <a:latin typeface="Times New Roman"/>
                <a:cs typeface="Times New Roman"/>
              </a:rPr>
              <a:t>to obtain </a:t>
            </a:r>
            <a:r>
              <a:rPr lang="en-US" sz="2000" dirty="0">
                <a:solidFill>
                  <a:srgbClr val="FF0000"/>
                </a:solidFill>
                <a:latin typeface="Times New Roman"/>
                <a:cs typeface="Times New Roman"/>
              </a:rPr>
              <a:t>analytics</a:t>
            </a:r>
            <a:r>
              <a:rPr lang="en-US" sz="2000" dirty="0">
                <a:latin typeface="Times New Roman"/>
                <a:cs typeface="Times New Roman"/>
              </a:rPr>
              <a:t>; for example, an </a:t>
            </a:r>
            <a:r>
              <a:rPr lang="en-US" sz="2000" spc="-5" dirty="0">
                <a:latin typeface="Times New Roman"/>
                <a:cs typeface="Times New Roman"/>
              </a:rPr>
              <a:t>aggregate </a:t>
            </a:r>
            <a:r>
              <a:rPr lang="en-US" sz="2000" spc="-535" dirty="0">
                <a:latin typeface="Times New Roman"/>
                <a:cs typeface="Times New Roman"/>
              </a:rPr>
              <a:t> </a:t>
            </a:r>
            <a:r>
              <a:rPr lang="en-US" sz="2000" spc="5" dirty="0">
                <a:latin typeface="Times New Roman"/>
                <a:cs typeface="Times New Roman"/>
              </a:rPr>
              <a:t>update </a:t>
            </a:r>
            <a:r>
              <a:rPr lang="en-US" sz="2000" spc="-10" dirty="0">
                <a:latin typeface="Times New Roman"/>
                <a:cs typeface="Times New Roman"/>
              </a:rPr>
              <a:t>may </a:t>
            </a:r>
            <a:r>
              <a:rPr lang="en-US" sz="2000" spc="5" dirty="0">
                <a:latin typeface="Times New Roman"/>
                <a:cs typeface="Times New Roman"/>
              </a:rPr>
              <a:t>fill in </a:t>
            </a:r>
            <a:r>
              <a:rPr lang="en-US" sz="2000" dirty="0">
                <a:latin typeface="Times New Roman"/>
                <a:cs typeface="Times New Roman"/>
              </a:rPr>
              <a:t>information on </a:t>
            </a:r>
            <a:r>
              <a:rPr lang="en-US" sz="2000" dirty="0">
                <a:solidFill>
                  <a:srgbClr val="3265FF"/>
                </a:solidFill>
                <a:latin typeface="Times New Roman"/>
                <a:cs typeface="Times New Roman"/>
              </a:rPr>
              <a:t>which Orders </a:t>
            </a:r>
            <a:r>
              <a:rPr lang="en-US" sz="2000" spc="-5" dirty="0">
                <a:solidFill>
                  <a:srgbClr val="3265FF"/>
                </a:solidFill>
                <a:latin typeface="Times New Roman"/>
                <a:cs typeface="Times New Roman"/>
              </a:rPr>
              <a:t>have </a:t>
            </a:r>
            <a:r>
              <a:rPr lang="en-US" sz="2000" dirty="0">
                <a:solidFill>
                  <a:srgbClr val="3265FF"/>
                </a:solidFill>
                <a:latin typeface="Times New Roman"/>
                <a:cs typeface="Times New Roman"/>
              </a:rPr>
              <a:t>a </a:t>
            </a:r>
            <a:r>
              <a:rPr lang="en-US" sz="2000" spc="-5" dirty="0">
                <a:solidFill>
                  <a:srgbClr val="3265FF"/>
                </a:solidFill>
                <a:latin typeface="Times New Roman"/>
                <a:cs typeface="Times New Roman"/>
              </a:rPr>
              <a:t>given </a:t>
            </a:r>
            <a:r>
              <a:rPr lang="en-US" sz="2000" dirty="0">
                <a:solidFill>
                  <a:srgbClr val="3265FF"/>
                </a:solidFill>
                <a:latin typeface="Times New Roman"/>
                <a:cs typeface="Times New Roman"/>
              </a:rPr>
              <a:t>Product </a:t>
            </a:r>
            <a:r>
              <a:rPr lang="en-US" sz="2000" spc="5" dirty="0">
                <a:solidFill>
                  <a:srgbClr val="3265FF"/>
                </a:solidFill>
                <a:latin typeface="Times New Roman"/>
                <a:cs typeface="Times New Roman"/>
              </a:rPr>
              <a:t>in </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them</a:t>
            </a:r>
            <a:r>
              <a:rPr lang="en-US" sz="2000" spc="-5" dirty="0">
                <a:latin typeface="Times New Roman"/>
                <a:cs typeface="Times New Roman"/>
              </a:rPr>
              <a:t>.</a:t>
            </a:r>
          </a:p>
          <a:p>
            <a:pPr marL="390525" marR="26670" indent="-378460" algn="just">
              <a:lnSpc>
                <a:spcPts val="2380"/>
              </a:lnSpc>
              <a:spcBef>
                <a:spcPts val="405"/>
              </a:spcBef>
              <a:buFont typeface="Arial MT"/>
              <a:buChar char="•"/>
              <a:tabLst>
                <a:tab pos="390525" algn="l"/>
                <a:tab pos="391160" algn="l"/>
              </a:tabLst>
            </a:pPr>
            <a:endParaRPr lang="en-US" sz="2000" dirty="0">
              <a:latin typeface="Times New Roman"/>
              <a:cs typeface="Times New Roman"/>
            </a:endParaRPr>
          </a:p>
          <a:p>
            <a:pPr marL="390525" marR="5080" indent="-378460" algn="just">
              <a:lnSpc>
                <a:spcPct val="90300"/>
              </a:lnSpc>
              <a:spcBef>
                <a:spcPts val="500"/>
              </a:spcBef>
              <a:buFont typeface="Arial MT"/>
              <a:buChar char="•"/>
              <a:tabLst>
                <a:tab pos="390525" algn="l"/>
                <a:tab pos="391160" algn="l"/>
              </a:tabLst>
            </a:pPr>
            <a:r>
              <a:rPr lang="en-US" sz="2000" spc="5" dirty="0">
                <a:latin typeface="Times New Roman"/>
                <a:cs typeface="Times New Roman"/>
              </a:rPr>
              <a:t>This </a:t>
            </a:r>
            <a:r>
              <a:rPr lang="en-US" sz="2000" dirty="0" err="1">
                <a:latin typeface="Times New Roman"/>
                <a:cs typeface="Times New Roman"/>
              </a:rPr>
              <a:t>denormalization</a:t>
            </a:r>
            <a:r>
              <a:rPr lang="en-US" sz="2000" dirty="0">
                <a:latin typeface="Times New Roman"/>
                <a:cs typeface="Times New Roman"/>
              </a:rPr>
              <a:t> of </a:t>
            </a:r>
            <a:r>
              <a:rPr lang="en-US" sz="2000" spc="5" dirty="0">
                <a:latin typeface="Times New Roman"/>
                <a:cs typeface="Times New Roman"/>
              </a:rPr>
              <a:t>the data </a:t>
            </a:r>
            <a:r>
              <a:rPr lang="en-US" sz="2000" dirty="0">
                <a:latin typeface="Times New Roman"/>
                <a:cs typeface="Times New Roman"/>
              </a:rPr>
              <a:t>allows for </a:t>
            </a:r>
            <a:r>
              <a:rPr lang="en-US" sz="2000" spc="5" dirty="0">
                <a:latin typeface="Times New Roman"/>
                <a:cs typeface="Times New Roman"/>
              </a:rPr>
              <a:t>fast </a:t>
            </a:r>
            <a:r>
              <a:rPr lang="en-US" sz="2000" dirty="0">
                <a:latin typeface="Times New Roman"/>
                <a:cs typeface="Times New Roman"/>
              </a:rPr>
              <a:t>access </a:t>
            </a:r>
            <a:r>
              <a:rPr lang="en-US" sz="2000" spc="5" dirty="0">
                <a:latin typeface="Times New Roman"/>
                <a:cs typeface="Times New Roman"/>
              </a:rPr>
              <a:t>to the data </a:t>
            </a:r>
            <a:r>
              <a:rPr lang="en-US" sz="2000" spc="-5" dirty="0">
                <a:latin typeface="Times New Roman"/>
                <a:cs typeface="Times New Roman"/>
              </a:rPr>
              <a:t>we </a:t>
            </a:r>
            <a:r>
              <a:rPr lang="en-US" sz="2000" spc="5" dirty="0">
                <a:latin typeface="Times New Roman"/>
                <a:cs typeface="Times New Roman"/>
              </a:rPr>
              <a:t>are </a:t>
            </a:r>
            <a:r>
              <a:rPr lang="en-US" sz="2000" spc="10" dirty="0">
                <a:latin typeface="Times New Roman"/>
                <a:cs typeface="Times New Roman"/>
              </a:rPr>
              <a:t> </a:t>
            </a:r>
            <a:r>
              <a:rPr lang="en-US" sz="2000" dirty="0">
                <a:latin typeface="Times New Roman"/>
                <a:cs typeface="Times New Roman"/>
              </a:rPr>
              <a:t>interested </a:t>
            </a:r>
            <a:r>
              <a:rPr lang="en-US" sz="2000" spc="5" dirty="0">
                <a:latin typeface="Times New Roman"/>
                <a:cs typeface="Times New Roman"/>
              </a:rPr>
              <a:t>in </a:t>
            </a:r>
            <a:r>
              <a:rPr lang="en-US" sz="2000" dirty="0">
                <a:latin typeface="Times New Roman"/>
                <a:cs typeface="Times New Roman"/>
              </a:rPr>
              <a:t>and </a:t>
            </a:r>
            <a:r>
              <a:rPr lang="en-US" sz="2000" spc="5" dirty="0">
                <a:latin typeface="Times New Roman"/>
                <a:cs typeface="Times New Roman"/>
              </a:rPr>
              <a:t>is the basis </a:t>
            </a:r>
            <a:r>
              <a:rPr lang="en-US" sz="2000" dirty="0">
                <a:latin typeface="Times New Roman"/>
                <a:cs typeface="Times New Roman"/>
              </a:rPr>
              <a:t>for </a:t>
            </a:r>
            <a:r>
              <a:rPr lang="en-US" sz="2000" b="1" dirty="0">
                <a:solidFill>
                  <a:srgbClr val="FF0000"/>
                </a:solidFill>
                <a:highlight>
                  <a:srgbClr val="FFFF00"/>
                </a:highlight>
                <a:latin typeface="Times New Roman"/>
                <a:cs typeface="Times New Roman"/>
              </a:rPr>
              <a:t>Real </a:t>
            </a:r>
            <a:r>
              <a:rPr lang="en-US" sz="2000" b="1" spc="-10" dirty="0">
                <a:solidFill>
                  <a:srgbClr val="FF0000"/>
                </a:solidFill>
                <a:highlight>
                  <a:srgbClr val="FFFF00"/>
                </a:highlight>
                <a:latin typeface="Times New Roman"/>
                <a:cs typeface="Times New Roman"/>
              </a:rPr>
              <a:t>Time </a:t>
            </a:r>
            <a:r>
              <a:rPr lang="en-US" sz="2000" b="1" spc="5" dirty="0" err="1">
                <a:solidFill>
                  <a:srgbClr val="FF0000"/>
                </a:solidFill>
                <a:highlight>
                  <a:srgbClr val="FFFF00"/>
                </a:highlight>
                <a:latin typeface="Times New Roman"/>
                <a:cs typeface="Times New Roman"/>
              </a:rPr>
              <a:t>Businees</a:t>
            </a:r>
            <a:r>
              <a:rPr lang="en-US" sz="2000" b="1" spc="5" dirty="0">
                <a:solidFill>
                  <a:srgbClr val="FF0000"/>
                </a:solidFill>
                <a:highlight>
                  <a:srgbClr val="FFFF00"/>
                </a:highlight>
                <a:latin typeface="Times New Roman"/>
                <a:cs typeface="Times New Roman"/>
              </a:rPr>
              <a:t> </a:t>
            </a:r>
            <a:r>
              <a:rPr lang="en-US" sz="2000" b="1" dirty="0">
                <a:solidFill>
                  <a:srgbClr val="FF0000"/>
                </a:solidFill>
                <a:highlight>
                  <a:srgbClr val="FFFF00"/>
                </a:highlight>
                <a:latin typeface="Times New Roman"/>
                <a:cs typeface="Times New Roman"/>
              </a:rPr>
              <a:t>Intelligence </a:t>
            </a:r>
            <a:r>
              <a:rPr lang="en-US" sz="2000" dirty="0">
                <a:solidFill>
                  <a:srgbClr val="FF0000"/>
                </a:solidFill>
                <a:highlight>
                  <a:srgbClr val="FFFF00"/>
                </a:highlight>
                <a:latin typeface="Times New Roman"/>
                <a:cs typeface="Times New Roman"/>
              </a:rPr>
              <a:t>or </a:t>
            </a:r>
            <a:r>
              <a:rPr lang="en-US" sz="2000" b="1" dirty="0">
                <a:solidFill>
                  <a:srgbClr val="FF0000"/>
                </a:solidFill>
                <a:highlight>
                  <a:srgbClr val="FFFF00"/>
                </a:highlight>
                <a:latin typeface="Times New Roman"/>
                <a:cs typeface="Times New Roman"/>
              </a:rPr>
              <a:t>Real </a:t>
            </a:r>
            <a:r>
              <a:rPr lang="en-US" sz="2000" b="1" spc="-535" dirty="0">
                <a:solidFill>
                  <a:srgbClr val="FF0000"/>
                </a:solidFill>
                <a:highlight>
                  <a:srgbClr val="FFFF00"/>
                </a:highlight>
                <a:latin typeface="Times New Roman"/>
                <a:cs typeface="Times New Roman"/>
              </a:rPr>
              <a:t> </a:t>
            </a:r>
            <a:r>
              <a:rPr lang="en-US" sz="2000" b="1" spc="-10" dirty="0">
                <a:solidFill>
                  <a:srgbClr val="FF0000"/>
                </a:solidFill>
                <a:highlight>
                  <a:srgbClr val="FFFF00"/>
                </a:highlight>
                <a:latin typeface="Times New Roman"/>
                <a:cs typeface="Times New Roman"/>
              </a:rPr>
              <a:t>Time</a:t>
            </a:r>
            <a:r>
              <a:rPr lang="en-US" sz="2000" b="1" spc="-135" dirty="0">
                <a:solidFill>
                  <a:srgbClr val="FF0000"/>
                </a:solidFill>
                <a:highlight>
                  <a:srgbClr val="FFFF00"/>
                </a:highlight>
                <a:latin typeface="Times New Roman"/>
                <a:cs typeface="Times New Roman"/>
              </a:rPr>
              <a:t> </a:t>
            </a:r>
            <a:r>
              <a:rPr lang="en-US" sz="2000" b="1" dirty="0">
                <a:solidFill>
                  <a:srgbClr val="FF0000"/>
                </a:solidFill>
                <a:highlight>
                  <a:srgbClr val="FFFF00"/>
                </a:highlight>
                <a:latin typeface="Times New Roman"/>
                <a:cs typeface="Times New Roman"/>
              </a:rPr>
              <a:t>Analytics</a:t>
            </a:r>
            <a:r>
              <a:rPr lang="en-US" sz="2000" dirty="0">
                <a:solidFill>
                  <a:srgbClr val="FF0000"/>
                </a:solidFill>
                <a:highlight>
                  <a:srgbClr val="FFFF00"/>
                </a:highlight>
                <a:latin typeface="Times New Roman"/>
                <a:cs typeface="Times New Roman"/>
              </a:rPr>
              <a:t>:</a:t>
            </a:r>
            <a:r>
              <a:rPr lang="en-US" sz="2000" spc="-35" dirty="0">
                <a:latin typeface="Times New Roman"/>
                <a:cs typeface="Times New Roman"/>
              </a:rPr>
              <a:t> </a:t>
            </a:r>
            <a:r>
              <a:rPr lang="en-US" sz="2000" dirty="0">
                <a:latin typeface="Times New Roman"/>
                <a:cs typeface="Times New Roman"/>
              </a:rPr>
              <a:t>enterprises</a:t>
            </a:r>
            <a:r>
              <a:rPr lang="en-US" sz="2000" spc="-60" dirty="0">
                <a:latin typeface="Times New Roman"/>
                <a:cs typeface="Times New Roman"/>
              </a:rPr>
              <a:t> </a:t>
            </a:r>
            <a:r>
              <a:rPr lang="en-US" sz="2000" dirty="0">
                <a:latin typeface="Times New Roman"/>
                <a:cs typeface="Times New Roman"/>
              </a:rPr>
              <a:t>do</a:t>
            </a:r>
            <a:r>
              <a:rPr lang="en-US" sz="2000" spc="10" dirty="0">
                <a:latin typeface="Times New Roman"/>
                <a:cs typeface="Times New Roman"/>
              </a:rPr>
              <a:t> </a:t>
            </a:r>
            <a:r>
              <a:rPr lang="en-US" sz="2000" dirty="0">
                <a:latin typeface="Times New Roman"/>
                <a:cs typeface="Times New Roman"/>
              </a:rPr>
              <a:t>not</a:t>
            </a:r>
            <a:r>
              <a:rPr lang="en-US" sz="2000" spc="-10" dirty="0">
                <a:latin typeface="Times New Roman"/>
                <a:cs typeface="Times New Roman"/>
              </a:rPr>
              <a:t> </a:t>
            </a:r>
            <a:r>
              <a:rPr lang="en-US" sz="2000" spc="-5" dirty="0">
                <a:latin typeface="Times New Roman"/>
                <a:cs typeface="Times New Roman"/>
              </a:rPr>
              <a:t>have</a:t>
            </a:r>
            <a:r>
              <a:rPr lang="en-US" sz="2000" spc="15" dirty="0">
                <a:latin typeface="Times New Roman"/>
                <a:cs typeface="Times New Roman"/>
              </a:rPr>
              <a:t> </a:t>
            </a:r>
            <a:r>
              <a:rPr lang="en-US" sz="2000" spc="5" dirty="0">
                <a:latin typeface="Times New Roman"/>
                <a:cs typeface="Times New Roman"/>
              </a:rPr>
              <a:t>to rely</a:t>
            </a:r>
            <a:r>
              <a:rPr lang="en-US" sz="2000" spc="-40" dirty="0">
                <a:latin typeface="Times New Roman"/>
                <a:cs typeface="Times New Roman"/>
              </a:rPr>
              <a:t> </a:t>
            </a:r>
            <a:r>
              <a:rPr lang="en-US" sz="2000" dirty="0">
                <a:latin typeface="Times New Roman"/>
                <a:cs typeface="Times New Roman"/>
              </a:rPr>
              <a:t>on</a:t>
            </a:r>
            <a:r>
              <a:rPr lang="en-US" sz="2000" spc="5" dirty="0">
                <a:latin typeface="Times New Roman"/>
                <a:cs typeface="Times New Roman"/>
              </a:rPr>
              <a:t> </a:t>
            </a:r>
            <a:r>
              <a:rPr lang="en-US" sz="2000" spc="-5" dirty="0">
                <a:latin typeface="Times New Roman"/>
                <a:cs typeface="Times New Roman"/>
              </a:rPr>
              <a:t>end-of-the-day</a:t>
            </a:r>
            <a:r>
              <a:rPr lang="en-US" sz="2000" spc="60" dirty="0">
                <a:latin typeface="Times New Roman"/>
                <a:cs typeface="Times New Roman"/>
              </a:rPr>
              <a:t> </a:t>
            </a:r>
            <a:r>
              <a:rPr lang="en-US" sz="2000" spc="5" dirty="0">
                <a:latin typeface="Times New Roman"/>
                <a:cs typeface="Times New Roman"/>
              </a:rPr>
              <a:t>batch</a:t>
            </a:r>
            <a:r>
              <a:rPr lang="en-US" sz="2000" spc="-20" dirty="0">
                <a:latin typeface="Times New Roman"/>
                <a:cs typeface="Times New Roman"/>
              </a:rPr>
              <a:t> </a:t>
            </a:r>
            <a:r>
              <a:rPr lang="en-US" sz="2000" spc="5" dirty="0">
                <a:latin typeface="Times New Roman"/>
                <a:cs typeface="Times New Roman"/>
              </a:rPr>
              <a:t>to </a:t>
            </a:r>
            <a:r>
              <a:rPr lang="en-US" sz="2000" spc="-535" dirty="0">
                <a:latin typeface="Times New Roman"/>
                <a:cs typeface="Times New Roman"/>
              </a:rPr>
              <a:t> </a:t>
            </a:r>
            <a:r>
              <a:rPr lang="en-US" sz="2000" spc="5" dirty="0">
                <a:latin typeface="Times New Roman"/>
                <a:cs typeface="Times New Roman"/>
              </a:rPr>
              <a:t>populate</a:t>
            </a:r>
            <a:r>
              <a:rPr lang="en-US" sz="2000" spc="-45" dirty="0">
                <a:latin typeface="Times New Roman"/>
                <a:cs typeface="Times New Roman"/>
              </a:rPr>
              <a:t> </a:t>
            </a:r>
            <a:r>
              <a:rPr lang="en-US" sz="2000" spc="5" dirty="0">
                <a:latin typeface="Times New Roman"/>
                <a:cs typeface="Times New Roman"/>
              </a:rPr>
              <a:t>data</a:t>
            </a:r>
            <a:r>
              <a:rPr lang="en-US" sz="2000" spc="-20" dirty="0">
                <a:latin typeface="Times New Roman"/>
                <a:cs typeface="Times New Roman"/>
              </a:rPr>
              <a:t> </a:t>
            </a:r>
            <a:r>
              <a:rPr lang="en-US" sz="2000" dirty="0">
                <a:latin typeface="Times New Roman"/>
                <a:cs typeface="Times New Roman"/>
              </a:rPr>
              <a:t>warehouses</a:t>
            </a:r>
            <a:r>
              <a:rPr lang="en-US" sz="2000" spc="-20" dirty="0">
                <a:latin typeface="Times New Roman"/>
                <a:cs typeface="Times New Roman"/>
              </a:rPr>
              <a:t> </a:t>
            </a:r>
            <a:r>
              <a:rPr lang="en-US" sz="2000" spc="5" dirty="0">
                <a:latin typeface="Times New Roman"/>
                <a:cs typeface="Times New Roman"/>
              </a:rPr>
              <a:t>tables</a:t>
            </a:r>
            <a:r>
              <a:rPr lang="en-US" sz="2000" spc="-65" dirty="0">
                <a:latin typeface="Times New Roman"/>
                <a:cs typeface="Times New Roman"/>
              </a:rPr>
              <a:t> </a:t>
            </a:r>
            <a:r>
              <a:rPr lang="en-US" sz="2000" dirty="0">
                <a:latin typeface="Times New Roman"/>
                <a:cs typeface="Times New Roman"/>
              </a:rPr>
              <a:t>and generate</a:t>
            </a:r>
            <a:r>
              <a:rPr lang="en-US" sz="2000" spc="-20" dirty="0">
                <a:latin typeface="Times New Roman"/>
                <a:cs typeface="Times New Roman"/>
              </a:rPr>
              <a:t> </a:t>
            </a:r>
            <a:r>
              <a:rPr lang="en-US" sz="2000" dirty="0">
                <a:latin typeface="Times New Roman"/>
                <a:cs typeface="Times New Roman"/>
              </a:rPr>
              <a:t>analytics.</a:t>
            </a:r>
          </a:p>
          <a:p>
            <a:pPr marL="390525" marR="5080" indent="-378460" algn="just">
              <a:lnSpc>
                <a:spcPct val="90300"/>
              </a:lnSpc>
              <a:spcBef>
                <a:spcPts val="500"/>
              </a:spcBef>
              <a:buFont typeface="Arial MT"/>
              <a:buChar char="•"/>
              <a:tabLst>
                <a:tab pos="390525" algn="l"/>
                <a:tab pos="391160" algn="l"/>
              </a:tabLst>
            </a:pPr>
            <a:endParaRPr lang="en-US" sz="2000" dirty="0">
              <a:latin typeface="Times New Roman"/>
              <a:cs typeface="Times New Roman"/>
            </a:endParaRPr>
          </a:p>
          <a:p>
            <a:pPr marL="390525" indent="-378460" algn="just">
              <a:lnSpc>
                <a:spcPct val="100000"/>
              </a:lnSpc>
              <a:spcBef>
                <a:spcPts val="260"/>
              </a:spcBef>
              <a:buFont typeface="Arial MT"/>
              <a:buChar char="•"/>
              <a:tabLst>
                <a:tab pos="390525" algn="l"/>
                <a:tab pos="391160" algn="l"/>
              </a:tabLst>
            </a:pPr>
            <a:r>
              <a:rPr lang="en-US" sz="2000" spc="-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course,</a:t>
            </a:r>
            <a:r>
              <a:rPr lang="en-US" sz="2000" spc="-20" dirty="0">
                <a:latin typeface="Times New Roman"/>
                <a:cs typeface="Times New Roman"/>
              </a:rPr>
              <a:t> </a:t>
            </a:r>
            <a:r>
              <a:rPr lang="en-US" sz="2000" spc="5" dirty="0">
                <a:latin typeface="Times New Roman"/>
                <a:cs typeface="Times New Roman"/>
              </a:rPr>
              <a:t>only</a:t>
            </a:r>
            <a:r>
              <a:rPr lang="en-US" sz="2000" spc="-20" dirty="0">
                <a:latin typeface="Times New Roman"/>
                <a:cs typeface="Times New Roman"/>
              </a:rPr>
              <a:t> </a:t>
            </a:r>
            <a:r>
              <a:rPr lang="en-US" sz="2000" spc="-5" dirty="0">
                <a:latin typeface="Times New Roman"/>
                <a:cs typeface="Times New Roman"/>
              </a:rPr>
              <a:t>pre-packed</a:t>
            </a:r>
            <a:r>
              <a:rPr lang="en-US" sz="2000" spc="35" dirty="0">
                <a:latin typeface="Times New Roman"/>
                <a:cs typeface="Times New Roman"/>
              </a:rPr>
              <a:t> </a:t>
            </a:r>
            <a:r>
              <a:rPr lang="en-US" sz="2000" dirty="0">
                <a:latin typeface="Times New Roman"/>
                <a:cs typeface="Times New Roman"/>
              </a:rPr>
              <a:t>analyses</a:t>
            </a:r>
            <a:r>
              <a:rPr lang="en-US" sz="2000" spc="-15" dirty="0">
                <a:latin typeface="Times New Roman"/>
                <a:cs typeface="Times New Roman"/>
              </a:rPr>
              <a:t> </a:t>
            </a:r>
            <a:r>
              <a:rPr lang="en-US" sz="2000" spc="5" dirty="0">
                <a:latin typeface="Times New Roman"/>
                <a:cs typeface="Times New Roman"/>
              </a:rPr>
              <a:t>are</a:t>
            </a:r>
            <a:r>
              <a:rPr lang="en-US" sz="2000" spc="-15" dirty="0">
                <a:latin typeface="Times New Roman"/>
                <a:cs typeface="Times New Roman"/>
              </a:rPr>
              <a:t> </a:t>
            </a:r>
            <a:r>
              <a:rPr lang="en-US" sz="2000" spc="5" dirty="0">
                <a:latin typeface="Times New Roman"/>
                <a:cs typeface="Times New Roman"/>
              </a:rPr>
              <a:t>possible</a:t>
            </a:r>
            <a:r>
              <a:rPr lang="en-US" sz="2000" spc="-65" dirty="0">
                <a:latin typeface="Times New Roman"/>
                <a:cs typeface="Times New Roman"/>
              </a:rPr>
              <a:t> </a:t>
            </a:r>
            <a:r>
              <a:rPr lang="en-US" sz="2000" dirty="0">
                <a:latin typeface="Times New Roman"/>
                <a:cs typeface="Times New Roman"/>
              </a:rPr>
              <a:t>through</a:t>
            </a:r>
            <a:r>
              <a:rPr lang="en-US" sz="2000" spc="10" dirty="0">
                <a:latin typeface="Times New Roman"/>
                <a:cs typeface="Times New Roman"/>
              </a:rPr>
              <a:t> </a:t>
            </a:r>
            <a:r>
              <a:rPr lang="en-US" sz="2000" spc="5" dirty="0">
                <a:latin typeface="Times New Roman"/>
                <a:cs typeface="Times New Roman"/>
              </a:rPr>
              <a:t>this</a:t>
            </a:r>
            <a:r>
              <a:rPr lang="en-US" sz="2000" spc="-40" dirty="0">
                <a:latin typeface="Times New Roman"/>
                <a:cs typeface="Times New Roman"/>
              </a:rPr>
              <a:t> </a:t>
            </a:r>
            <a:r>
              <a:rPr lang="en-US" sz="2000" dirty="0">
                <a:latin typeface="Times New Roman"/>
                <a:cs typeface="Times New Roman"/>
              </a:rPr>
              <a:t>approach</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5"/>
          <p:cNvPicPr/>
          <p:nvPr/>
        </p:nvPicPr>
        <p:blipFill>
          <a:blip r:embed="rId3" cstate="print"/>
          <a:stretch>
            <a:fillRect/>
          </a:stretch>
        </p:blipFill>
        <p:spPr>
          <a:xfrm>
            <a:off x="6096000" y="3828334"/>
            <a:ext cx="4233116" cy="2693575"/>
          </a:xfrm>
          <a:prstGeom prst="rect">
            <a:avLst/>
          </a:prstGeom>
        </p:spPr>
      </p:pic>
      <p:sp>
        <p:nvSpPr>
          <p:cNvPr id="3" name="Rectangle 2"/>
          <p:cNvSpPr/>
          <p:nvPr/>
        </p:nvSpPr>
        <p:spPr>
          <a:xfrm>
            <a:off x="3012251" y="4650326"/>
            <a:ext cx="2600712" cy="369332"/>
          </a:xfrm>
          <a:prstGeom prst="rect">
            <a:avLst/>
          </a:prstGeom>
        </p:spPr>
        <p:txBody>
          <a:bodyPr wrap="none">
            <a:spAutoFit/>
          </a:bodyPr>
          <a:lstStyle/>
          <a:p>
            <a:pPr marL="12700" marR="5080">
              <a:lnSpc>
                <a:spcPct val="100000"/>
              </a:lnSpc>
              <a:spcBef>
                <a:spcPts val="105"/>
              </a:spcBef>
            </a:pPr>
            <a:r>
              <a:rPr lang="en-IN" spc="-5" dirty="0">
                <a:latin typeface="Times New Roman"/>
                <a:cs typeface="Times New Roman"/>
              </a:rPr>
              <a:t>document</a:t>
            </a:r>
            <a:r>
              <a:rPr lang="en-IN" spc="-45" dirty="0">
                <a:latin typeface="Times New Roman"/>
                <a:cs typeface="Times New Roman"/>
              </a:rPr>
              <a:t> </a:t>
            </a:r>
            <a:r>
              <a:rPr lang="en-IN" spc="5" dirty="0">
                <a:latin typeface="Times New Roman"/>
                <a:cs typeface="Times New Roman"/>
              </a:rPr>
              <a:t>store </a:t>
            </a:r>
            <a:r>
              <a:rPr lang="en-IN" spc="-535" dirty="0">
                <a:latin typeface="Times New Roman"/>
                <a:cs typeface="Times New Roman"/>
              </a:rPr>
              <a:t> </a:t>
            </a:r>
            <a:r>
              <a:rPr lang="en-IN" spc="-5" dirty="0" err="1">
                <a:latin typeface="Times New Roman"/>
                <a:cs typeface="Times New Roman"/>
              </a:rPr>
              <a:t>modeling</a:t>
            </a:r>
            <a:endParaRPr lang="en-IN" dirty="0">
              <a:latin typeface="Times New Roman"/>
              <a:cs typeface="Times New Roman"/>
            </a:endParaRPr>
          </a:p>
        </p:txBody>
      </p:sp>
    </p:spTree>
    <p:extLst>
      <p:ext uri="{BB962C8B-B14F-4D97-AF65-F5344CB8AC3E}">
        <p14:creationId xmlns:p14="http://schemas.microsoft.com/office/powerpoint/2010/main" val="886805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p>
        </p:txBody>
      </p:sp>
      <p:sp>
        <p:nvSpPr>
          <p:cNvPr id="12" name="Rectangle 11"/>
          <p:cNvSpPr/>
          <p:nvPr/>
        </p:nvSpPr>
        <p:spPr>
          <a:xfrm>
            <a:off x="2529213" y="901222"/>
            <a:ext cx="8681602" cy="3315267"/>
          </a:xfrm>
          <a:prstGeom prst="rect">
            <a:avLst/>
          </a:prstGeom>
        </p:spPr>
        <p:txBody>
          <a:bodyPr wrap="square">
            <a:spAutoFit/>
          </a:bodyPr>
          <a:lstStyle/>
          <a:p>
            <a:pPr marL="12700">
              <a:lnSpc>
                <a:spcPct val="100000"/>
              </a:lnSpc>
              <a:spcBef>
                <a:spcPts val="405"/>
              </a:spcBef>
            </a:pPr>
            <a:r>
              <a:rPr lang="en-US" sz="2000" b="1" spc="5" dirty="0">
                <a:latin typeface="Times New Roman"/>
                <a:cs typeface="Times New Roman"/>
              </a:rPr>
              <a:t>Remark:</a:t>
            </a:r>
            <a:endParaRPr lang="en-US" sz="2000" dirty="0">
              <a:latin typeface="Times New Roman"/>
              <a:cs typeface="Times New Roman"/>
            </a:endParaRPr>
          </a:p>
          <a:p>
            <a:pPr marL="390525" marR="353695" indent="-378460" algn="just">
              <a:lnSpc>
                <a:spcPts val="2620"/>
              </a:lnSpc>
              <a:spcBef>
                <a:spcPts val="615"/>
              </a:spcBef>
              <a:buFont typeface="Arial MT"/>
              <a:buChar char="•"/>
              <a:tabLst>
                <a:tab pos="390525" algn="l"/>
                <a:tab pos="391160" algn="l"/>
              </a:tabLst>
            </a:pPr>
            <a:r>
              <a:rPr lang="en-US" sz="2000" spc="10" dirty="0">
                <a:latin typeface="Times New Roman"/>
                <a:cs typeface="Times New Roman"/>
              </a:rPr>
              <a:t>Since </a:t>
            </a:r>
            <a:r>
              <a:rPr lang="en-US" sz="2000" spc="15" dirty="0">
                <a:latin typeface="Times New Roman"/>
                <a:cs typeface="Times New Roman"/>
              </a:rPr>
              <a:t>document </a:t>
            </a:r>
            <a:r>
              <a:rPr lang="en-US" sz="2000" spc="10" dirty="0">
                <a:latin typeface="Times New Roman"/>
                <a:cs typeface="Times New Roman"/>
              </a:rPr>
              <a:t>data </a:t>
            </a:r>
            <a:r>
              <a:rPr lang="en-US" sz="2000" spc="5" dirty="0">
                <a:latin typeface="Times New Roman"/>
                <a:cs typeface="Times New Roman"/>
              </a:rPr>
              <a:t>stores </a:t>
            </a:r>
            <a:r>
              <a:rPr lang="en-US" sz="2000" spc="10" dirty="0">
                <a:latin typeface="Times New Roman"/>
                <a:cs typeface="Times New Roman"/>
              </a:rPr>
              <a:t>allow you </a:t>
            </a:r>
            <a:r>
              <a:rPr lang="en-US" sz="2000" spc="5" dirty="0">
                <a:latin typeface="Times New Roman"/>
                <a:cs typeface="Times New Roman"/>
              </a:rPr>
              <a:t>to </a:t>
            </a:r>
            <a:r>
              <a:rPr lang="en-US" sz="2000" spc="15" dirty="0">
                <a:latin typeface="Times New Roman"/>
                <a:cs typeface="Times New Roman"/>
              </a:rPr>
              <a:t>query by </a:t>
            </a:r>
            <a:r>
              <a:rPr lang="en-US" sz="2000" spc="5" dirty="0">
                <a:latin typeface="Times New Roman"/>
                <a:cs typeface="Times New Roman"/>
              </a:rPr>
              <a:t>attributes </a:t>
            </a:r>
            <a:r>
              <a:rPr lang="en-US" sz="2000" spc="-590" dirty="0">
                <a:latin typeface="Times New Roman"/>
                <a:cs typeface="Times New Roman"/>
              </a:rPr>
              <a:t> </a:t>
            </a:r>
            <a:r>
              <a:rPr lang="en-US" sz="2000" spc="5" dirty="0">
                <a:latin typeface="Times New Roman"/>
                <a:cs typeface="Times New Roman"/>
              </a:rPr>
              <a:t>inside </a:t>
            </a:r>
            <a:r>
              <a:rPr lang="en-US" sz="2000" spc="10" dirty="0">
                <a:latin typeface="Times New Roman"/>
                <a:cs typeface="Times New Roman"/>
              </a:rPr>
              <a:t>the document, searches such as </a:t>
            </a:r>
            <a:r>
              <a:rPr lang="en-US" sz="2000" dirty="0">
                <a:solidFill>
                  <a:srgbClr val="0070C0"/>
                </a:solidFill>
                <a:latin typeface="Times New Roman"/>
                <a:cs typeface="Times New Roman"/>
              </a:rPr>
              <a:t>“</a:t>
            </a:r>
            <a:r>
              <a:rPr lang="en-US" sz="2000" i="1" dirty="0">
                <a:solidFill>
                  <a:srgbClr val="0070C0"/>
                </a:solidFill>
                <a:latin typeface="Times New Roman"/>
                <a:cs typeface="Times New Roman"/>
              </a:rPr>
              <a:t>find </a:t>
            </a:r>
            <a:r>
              <a:rPr lang="en-US" sz="2000" i="1" spc="10" dirty="0">
                <a:solidFill>
                  <a:srgbClr val="0070C0"/>
                </a:solidFill>
                <a:latin typeface="Times New Roman"/>
                <a:cs typeface="Times New Roman"/>
              </a:rPr>
              <a:t>all </a:t>
            </a:r>
            <a:r>
              <a:rPr lang="en-US" sz="2000" i="1" spc="-10" dirty="0">
                <a:solidFill>
                  <a:srgbClr val="0070C0"/>
                </a:solidFill>
                <a:latin typeface="Times New Roman"/>
                <a:cs typeface="Times New Roman"/>
              </a:rPr>
              <a:t>orders </a:t>
            </a:r>
            <a:r>
              <a:rPr lang="en-US" sz="2000" i="1" spc="10" dirty="0">
                <a:solidFill>
                  <a:srgbClr val="0070C0"/>
                </a:solidFill>
                <a:latin typeface="Times New Roman"/>
                <a:cs typeface="Times New Roman"/>
              </a:rPr>
              <a:t>that </a:t>
            </a:r>
            <a:r>
              <a:rPr lang="en-US" sz="2000" i="1" spc="15" dirty="0">
                <a:solidFill>
                  <a:srgbClr val="0070C0"/>
                </a:solidFill>
                <a:latin typeface="Times New Roman"/>
                <a:cs typeface="Times New Roman"/>
              </a:rPr>
              <a:t> </a:t>
            </a:r>
            <a:r>
              <a:rPr lang="en-US" sz="2000" i="1" spc="10" dirty="0">
                <a:solidFill>
                  <a:srgbClr val="0070C0"/>
                </a:solidFill>
                <a:latin typeface="Times New Roman"/>
                <a:cs typeface="Times New Roman"/>
              </a:rPr>
              <a:t>include</a:t>
            </a:r>
            <a:r>
              <a:rPr lang="en-US" sz="2000" i="1" spc="-25" dirty="0">
                <a:solidFill>
                  <a:srgbClr val="0070C0"/>
                </a:solidFill>
                <a:latin typeface="Times New Roman"/>
                <a:cs typeface="Times New Roman"/>
              </a:rPr>
              <a:t> </a:t>
            </a:r>
            <a:r>
              <a:rPr lang="en-US" sz="2000" i="1" spc="10" dirty="0">
                <a:solidFill>
                  <a:srgbClr val="0070C0"/>
                </a:solidFill>
                <a:latin typeface="Times New Roman"/>
                <a:cs typeface="Times New Roman"/>
              </a:rPr>
              <a:t>the</a:t>
            </a:r>
            <a:r>
              <a:rPr lang="en-US" sz="2000" i="1" dirty="0">
                <a:solidFill>
                  <a:srgbClr val="0070C0"/>
                </a:solidFill>
                <a:latin typeface="Times New Roman"/>
                <a:cs typeface="Times New Roman"/>
              </a:rPr>
              <a:t> </a:t>
            </a:r>
            <a:r>
              <a:rPr lang="en-US" sz="2000" i="1" spc="10" dirty="0">
                <a:solidFill>
                  <a:srgbClr val="0070C0"/>
                </a:solidFill>
                <a:latin typeface="Times New Roman"/>
                <a:cs typeface="Times New Roman"/>
              </a:rPr>
              <a:t>‘</a:t>
            </a:r>
            <a:r>
              <a:rPr lang="en-US" sz="2000" i="1" spc="10" dirty="0" err="1">
                <a:solidFill>
                  <a:srgbClr val="0070C0"/>
                </a:solidFill>
                <a:latin typeface="Times New Roman"/>
                <a:cs typeface="Times New Roman"/>
              </a:rPr>
              <a:t>Divina</a:t>
            </a:r>
            <a:r>
              <a:rPr lang="en-US" sz="2000" i="1" spc="-10" dirty="0">
                <a:solidFill>
                  <a:srgbClr val="0070C0"/>
                </a:solidFill>
                <a:latin typeface="Times New Roman"/>
                <a:cs typeface="Times New Roman"/>
              </a:rPr>
              <a:t> </a:t>
            </a:r>
            <a:r>
              <a:rPr lang="en-US" sz="2000" i="1" spc="10" dirty="0">
                <a:solidFill>
                  <a:srgbClr val="0070C0"/>
                </a:solidFill>
                <a:latin typeface="Times New Roman"/>
                <a:cs typeface="Times New Roman"/>
              </a:rPr>
              <a:t>Commedia’</a:t>
            </a:r>
            <a:r>
              <a:rPr lang="en-US" sz="2000" i="1" spc="-280" dirty="0">
                <a:solidFill>
                  <a:srgbClr val="0070C0"/>
                </a:solidFill>
                <a:latin typeface="Times New Roman"/>
                <a:cs typeface="Times New Roman"/>
              </a:rPr>
              <a:t> </a:t>
            </a:r>
            <a:r>
              <a:rPr lang="en-US" sz="2000" i="1" dirty="0">
                <a:solidFill>
                  <a:srgbClr val="0070C0"/>
                </a:solidFill>
                <a:latin typeface="Times New Roman"/>
                <a:cs typeface="Times New Roman"/>
              </a:rPr>
              <a:t>product</a:t>
            </a:r>
            <a:r>
              <a:rPr lang="en-US" sz="2000" dirty="0">
                <a:solidFill>
                  <a:srgbClr val="0070C0"/>
                </a:solidFill>
                <a:latin typeface="Times New Roman"/>
                <a:cs typeface="Times New Roman"/>
              </a:rPr>
              <a:t>”</a:t>
            </a:r>
            <a:r>
              <a:rPr lang="en-US" sz="2000" spc="-25" dirty="0">
                <a:solidFill>
                  <a:srgbClr val="0070C0"/>
                </a:solidFill>
                <a:latin typeface="Times New Roman"/>
                <a:cs typeface="Times New Roman"/>
              </a:rPr>
              <a:t> </a:t>
            </a:r>
            <a:r>
              <a:rPr lang="en-US" sz="2000" spc="10" dirty="0">
                <a:latin typeface="Times New Roman"/>
                <a:cs typeface="Times New Roman"/>
              </a:rPr>
              <a:t>are</a:t>
            </a:r>
            <a:r>
              <a:rPr lang="en-US" sz="2000" spc="5" dirty="0">
                <a:latin typeface="Times New Roman"/>
                <a:cs typeface="Times New Roman"/>
              </a:rPr>
              <a:t> possible</a:t>
            </a:r>
            <a:endParaRPr lang="en-US" sz="2000" dirty="0">
              <a:latin typeface="Times New Roman"/>
              <a:cs typeface="Times New Roman"/>
            </a:endParaRPr>
          </a:p>
          <a:p>
            <a:pPr algn="just">
              <a:lnSpc>
                <a:spcPct val="100000"/>
              </a:lnSpc>
              <a:spcBef>
                <a:spcPts val="50"/>
              </a:spcBef>
              <a:buFont typeface="Arial MT"/>
              <a:buChar char="•"/>
            </a:pPr>
            <a:endParaRPr lang="en-US" sz="2400" dirty="0">
              <a:latin typeface="Times New Roman"/>
              <a:cs typeface="Times New Roman"/>
            </a:endParaRPr>
          </a:p>
          <a:p>
            <a:pPr marL="390525" marR="5080" indent="-378460" algn="just">
              <a:lnSpc>
                <a:spcPct val="91100"/>
              </a:lnSpc>
              <a:spcBef>
                <a:spcPts val="5"/>
              </a:spcBef>
              <a:buFont typeface="Arial MT"/>
              <a:buChar char="•"/>
              <a:tabLst>
                <a:tab pos="390525" algn="l"/>
                <a:tab pos="391160" algn="l"/>
              </a:tabLst>
            </a:pPr>
            <a:r>
              <a:rPr lang="en-US" sz="2000" spc="5" dirty="0">
                <a:latin typeface="Times New Roman"/>
                <a:cs typeface="Times New Roman"/>
              </a:rPr>
              <a:t>Creating </a:t>
            </a:r>
            <a:r>
              <a:rPr lang="en-US" sz="2000" spc="10" dirty="0">
                <a:latin typeface="Times New Roman"/>
                <a:cs typeface="Times New Roman"/>
              </a:rPr>
              <a:t>an aggregate </a:t>
            </a:r>
            <a:r>
              <a:rPr lang="en-US" sz="2000" spc="5" dirty="0">
                <a:latin typeface="Times New Roman"/>
                <a:cs typeface="Times New Roman"/>
              </a:rPr>
              <a:t>in </a:t>
            </a:r>
            <a:r>
              <a:rPr lang="en-US" sz="2000" spc="10" dirty="0">
                <a:latin typeface="Times New Roman"/>
                <a:cs typeface="Times New Roman"/>
              </a:rPr>
              <a:t>a </a:t>
            </a:r>
            <a:r>
              <a:rPr lang="en-US" sz="2000" spc="15" dirty="0">
                <a:latin typeface="Times New Roman"/>
                <a:cs typeface="Times New Roman"/>
              </a:rPr>
              <a:t>document </a:t>
            </a:r>
            <a:r>
              <a:rPr lang="en-US" sz="2000" spc="5" dirty="0">
                <a:latin typeface="Times New Roman"/>
                <a:cs typeface="Times New Roman"/>
              </a:rPr>
              <a:t>store </a:t>
            </a:r>
            <a:r>
              <a:rPr lang="en-US" sz="2000" spc="15" dirty="0">
                <a:latin typeface="Times New Roman"/>
                <a:cs typeface="Times New Roman"/>
              </a:rPr>
              <a:t>of product and </a:t>
            </a:r>
            <a:r>
              <a:rPr lang="en-US" sz="2000" spc="20" dirty="0">
                <a:latin typeface="Times New Roman"/>
                <a:cs typeface="Times New Roman"/>
              </a:rPr>
              <a:t> </a:t>
            </a:r>
            <a:r>
              <a:rPr lang="en-US" sz="2000" spc="15" dirty="0">
                <a:latin typeface="Times New Roman"/>
                <a:cs typeface="Times New Roman"/>
              </a:rPr>
              <a:t>orders</a:t>
            </a:r>
            <a:r>
              <a:rPr lang="en-US" sz="2000" spc="-35" dirty="0">
                <a:latin typeface="Times New Roman"/>
                <a:cs typeface="Times New Roman"/>
              </a:rPr>
              <a:t> </a:t>
            </a:r>
            <a:r>
              <a:rPr lang="en-US" sz="2000" dirty="0">
                <a:latin typeface="Times New Roman"/>
                <a:cs typeface="Times New Roman"/>
              </a:rPr>
              <a:t>it</a:t>
            </a:r>
            <a:r>
              <a:rPr lang="en-US" sz="2000" spc="20" dirty="0">
                <a:latin typeface="Times New Roman"/>
                <a:cs typeface="Times New Roman"/>
              </a:rPr>
              <a:t> </a:t>
            </a:r>
            <a:r>
              <a:rPr lang="en-US" sz="2000" spc="15" dirty="0">
                <a:latin typeface="Times New Roman"/>
                <a:cs typeface="Times New Roman"/>
              </a:rPr>
              <a:t>belongs</a:t>
            </a:r>
            <a:r>
              <a:rPr lang="en-US" sz="2000" spc="-55"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10" dirty="0">
                <a:latin typeface="Times New Roman"/>
                <a:cs typeface="Times New Roman"/>
              </a:rPr>
              <a:t>therefore</a:t>
            </a:r>
            <a:r>
              <a:rPr lang="en-US" sz="2000" dirty="0">
                <a:latin typeface="Times New Roman"/>
                <a:cs typeface="Times New Roman"/>
              </a:rPr>
              <a:t> </a:t>
            </a:r>
            <a:r>
              <a:rPr lang="en-US" sz="2000" spc="15" dirty="0">
                <a:latin typeface="Times New Roman"/>
                <a:cs typeface="Times New Roman"/>
              </a:rPr>
              <a:t>not</a:t>
            </a:r>
            <a:r>
              <a:rPr lang="en-US" sz="2000" spc="-25" dirty="0">
                <a:latin typeface="Times New Roman"/>
                <a:cs typeface="Times New Roman"/>
              </a:rPr>
              <a:t> </a:t>
            </a:r>
            <a:r>
              <a:rPr lang="en-US" sz="2000" spc="5" dirty="0">
                <a:latin typeface="Times New Roman"/>
                <a:cs typeface="Times New Roman"/>
              </a:rPr>
              <a:t>necessary</a:t>
            </a:r>
            <a:r>
              <a:rPr lang="en-US" sz="2000" spc="-15" dirty="0">
                <a:latin typeface="Times New Roman"/>
                <a:cs typeface="Times New Roman"/>
              </a:rPr>
              <a:t> </a:t>
            </a:r>
            <a:r>
              <a:rPr lang="en-US" sz="2000" spc="5" dirty="0">
                <a:latin typeface="Times New Roman"/>
                <a:cs typeface="Times New Roman"/>
              </a:rPr>
              <a:t>for</a:t>
            </a:r>
            <a:r>
              <a:rPr lang="en-US" sz="2000" spc="30" dirty="0">
                <a:latin typeface="Times New Roman"/>
                <a:cs typeface="Times New Roman"/>
              </a:rPr>
              <a:t> </a:t>
            </a:r>
            <a:r>
              <a:rPr lang="en-US" sz="2000" spc="10" dirty="0">
                <a:latin typeface="Times New Roman"/>
                <a:cs typeface="Times New Roman"/>
              </a:rPr>
              <a:t>obtaining</a:t>
            </a:r>
            <a:r>
              <a:rPr lang="en-US" sz="2000" spc="-40" dirty="0">
                <a:latin typeface="Times New Roman"/>
                <a:cs typeface="Times New Roman"/>
              </a:rPr>
              <a:t> </a:t>
            </a:r>
            <a:r>
              <a:rPr lang="en-US" sz="2000" spc="10" dirty="0">
                <a:latin typeface="Times New Roman"/>
                <a:cs typeface="Times New Roman"/>
              </a:rPr>
              <a:t>the </a:t>
            </a:r>
            <a:r>
              <a:rPr lang="en-US" sz="2000" spc="-585" dirty="0">
                <a:latin typeface="Times New Roman"/>
                <a:cs typeface="Times New Roman"/>
              </a:rPr>
              <a:t> </a:t>
            </a:r>
            <a:r>
              <a:rPr lang="en-US" sz="2000" spc="5" dirty="0">
                <a:latin typeface="Times New Roman"/>
                <a:cs typeface="Times New Roman"/>
              </a:rPr>
              <a:t>result </a:t>
            </a:r>
            <a:r>
              <a:rPr lang="en-US" sz="2000" spc="10" dirty="0">
                <a:latin typeface="Times New Roman"/>
                <a:cs typeface="Times New Roman"/>
              </a:rPr>
              <a:t>we are looking </a:t>
            </a:r>
            <a:r>
              <a:rPr lang="en-US" sz="2000" spc="-20" dirty="0">
                <a:latin typeface="Times New Roman"/>
                <a:cs typeface="Times New Roman"/>
              </a:rPr>
              <a:t>for, </a:t>
            </a:r>
            <a:r>
              <a:rPr lang="en-US" sz="2000" spc="15" dirty="0">
                <a:latin typeface="Times New Roman"/>
                <a:cs typeface="Times New Roman"/>
              </a:rPr>
              <a:t>but </a:t>
            </a:r>
            <a:r>
              <a:rPr lang="en-US" sz="2000" spc="10" dirty="0">
                <a:latin typeface="Times New Roman"/>
                <a:cs typeface="Times New Roman"/>
              </a:rPr>
              <a:t>rather </a:t>
            </a:r>
            <a:r>
              <a:rPr lang="en-US" sz="2000" spc="5" dirty="0">
                <a:latin typeface="Times New Roman"/>
                <a:cs typeface="Times New Roman"/>
              </a:rPr>
              <a:t>for </a:t>
            </a:r>
            <a:r>
              <a:rPr lang="en-US" sz="2000" spc="10" dirty="0">
                <a:solidFill>
                  <a:srgbClr val="0070C0"/>
                </a:solidFill>
                <a:latin typeface="Times New Roman"/>
                <a:cs typeface="Times New Roman"/>
              </a:rPr>
              <a:t>optimizing</a:t>
            </a:r>
            <a:r>
              <a:rPr lang="en-US" sz="2000" spc="10" dirty="0">
                <a:latin typeface="Times New Roman"/>
                <a:cs typeface="Times New Roman"/>
              </a:rPr>
              <a:t> the way we </a:t>
            </a:r>
            <a:r>
              <a:rPr lang="en-US" sz="2000" spc="-585" dirty="0">
                <a:latin typeface="Times New Roman"/>
                <a:cs typeface="Times New Roman"/>
              </a:rPr>
              <a:t> </a:t>
            </a:r>
            <a:r>
              <a:rPr lang="en-US" sz="2000" spc="10" dirty="0">
                <a:latin typeface="Times New Roman"/>
                <a:cs typeface="Times New Roman"/>
              </a:rPr>
              <a:t>obtain</a:t>
            </a:r>
            <a:r>
              <a:rPr lang="en-US" sz="2000" spc="-20" dirty="0">
                <a:latin typeface="Times New Roman"/>
                <a:cs typeface="Times New Roman"/>
              </a:rPr>
              <a:t> </a:t>
            </a:r>
            <a:r>
              <a:rPr lang="en-US" sz="2000" dirty="0">
                <a:latin typeface="Times New Roman"/>
                <a:cs typeface="Times New Roman"/>
              </a:rPr>
              <a:t>it.</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99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3" name="Rectangle 2"/>
          <p:cNvSpPr/>
          <p:nvPr/>
        </p:nvSpPr>
        <p:spPr>
          <a:xfrm>
            <a:off x="2569241" y="909000"/>
            <a:ext cx="4848000" cy="4882875"/>
          </a:xfrm>
          <a:prstGeom prst="rect">
            <a:avLst/>
          </a:prstGeom>
        </p:spPr>
        <p:txBody>
          <a:bodyPr wrap="square">
            <a:spAutoFit/>
          </a:bodyPr>
          <a:lstStyle/>
          <a:p>
            <a:pPr marL="390525" marR="5080" indent="-378460">
              <a:lnSpc>
                <a:spcPts val="2620"/>
              </a:lnSpc>
              <a:spcBef>
                <a:spcPts val="425"/>
              </a:spcBef>
              <a:buFont typeface="Arial MT"/>
              <a:buChar char="•"/>
              <a:tabLst>
                <a:tab pos="390525" algn="l"/>
                <a:tab pos="391160" algn="l"/>
              </a:tabLst>
            </a:pPr>
            <a:r>
              <a:rPr lang="en-US" sz="2000" spc="10" dirty="0">
                <a:latin typeface="Times New Roman"/>
                <a:cs typeface="Times New Roman"/>
              </a:rPr>
              <a:t>When using the </a:t>
            </a:r>
            <a:r>
              <a:rPr lang="en-US" sz="2000" spc="10" dirty="0">
                <a:solidFill>
                  <a:srgbClr val="FF0000"/>
                </a:solidFill>
                <a:latin typeface="Times New Roman"/>
                <a:cs typeface="Times New Roman"/>
              </a:rPr>
              <a:t>column </a:t>
            </a:r>
            <a:r>
              <a:rPr lang="en-US" sz="2000" dirty="0">
                <a:solidFill>
                  <a:srgbClr val="FF0000"/>
                </a:solidFill>
                <a:latin typeface="Times New Roman"/>
                <a:cs typeface="Times New Roman"/>
              </a:rPr>
              <a:t>families </a:t>
            </a:r>
            <a:r>
              <a:rPr lang="en-US" sz="2000" spc="5" dirty="0">
                <a:latin typeface="Times New Roman"/>
                <a:cs typeface="Times New Roman"/>
              </a:rPr>
              <a:t>to </a:t>
            </a:r>
            <a:r>
              <a:rPr lang="en-US" sz="2000" spc="10" dirty="0">
                <a:latin typeface="Times New Roman"/>
                <a:cs typeface="Times New Roman"/>
              </a:rPr>
              <a:t> model the data, we can model the </a:t>
            </a:r>
            <a:r>
              <a:rPr lang="en-US" sz="2000" spc="15" dirty="0">
                <a:latin typeface="Times New Roman"/>
                <a:cs typeface="Times New Roman"/>
              </a:rPr>
              <a:t> </a:t>
            </a:r>
            <a:r>
              <a:rPr lang="en-US" sz="2000" spc="5" dirty="0">
                <a:latin typeface="Times New Roman"/>
                <a:cs typeface="Times New Roman"/>
              </a:rPr>
              <a:t>schema</a:t>
            </a:r>
            <a:r>
              <a:rPr lang="en-US" sz="2000"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little</a:t>
            </a:r>
            <a:r>
              <a:rPr lang="en-US" sz="2000" spc="30" dirty="0">
                <a:latin typeface="Times New Roman"/>
                <a:cs typeface="Times New Roman"/>
              </a:rPr>
              <a:t> </a:t>
            </a:r>
            <a:r>
              <a:rPr lang="en-US" sz="2000" spc="10" dirty="0">
                <a:latin typeface="Times New Roman"/>
                <a:cs typeface="Times New Roman"/>
              </a:rPr>
              <a:t>more.</a:t>
            </a:r>
            <a:r>
              <a:rPr lang="en-US" sz="2000" spc="15" dirty="0">
                <a:latin typeface="Times New Roman"/>
                <a:cs typeface="Times New Roman"/>
              </a:rPr>
              <a:t> </a:t>
            </a:r>
            <a:r>
              <a:rPr lang="en-US" sz="2000" spc="-10" dirty="0">
                <a:latin typeface="Times New Roman"/>
                <a:cs typeface="Times New Roman"/>
              </a:rPr>
              <a:t>Obviously,</a:t>
            </a:r>
            <a:r>
              <a:rPr lang="en-US" sz="2000" spc="-5" dirty="0">
                <a:latin typeface="Times New Roman"/>
                <a:cs typeface="Times New Roman"/>
              </a:rPr>
              <a:t> </a:t>
            </a:r>
            <a:r>
              <a:rPr lang="en-US" sz="2000" spc="10" dirty="0">
                <a:latin typeface="Times New Roman"/>
                <a:cs typeface="Times New Roman"/>
              </a:rPr>
              <a:t>there </a:t>
            </a:r>
            <a:r>
              <a:rPr lang="en-US" sz="2000" spc="-585" dirty="0">
                <a:latin typeface="Times New Roman"/>
                <a:cs typeface="Times New Roman"/>
              </a:rPr>
              <a:t> </a:t>
            </a:r>
            <a:r>
              <a:rPr lang="en-US" sz="2000" spc="10" dirty="0">
                <a:latin typeface="Times New Roman"/>
                <a:cs typeface="Times New Roman"/>
              </a:rPr>
              <a:t>are</a:t>
            </a:r>
            <a:r>
              <a:rPr lang="en-US" sz="2000" spc="-5" dirty="0">
                <a:latin typeface="Times New Roman"/>
                <a:cs typeface="Times New Roman"/>
              </a:rPr>
              <a:t> </a:t>
            </a:r>
            <a:r>
              <a:rPr lang="en-US" sz="2000" spc="5" dirty="0">
                <a:latin typeface="Times New Roman"/>
                <a:cs typeface="Times New Roman"/>
              </a:rPr>
              <a:t>multiple</a:t>
            </a:r>
            <a:r>
              <a:rPr lang="en-US" sz="2000" dirty="0">
                <a:latin typeface="Times New Roman"/>
                <a:cs typeface="Times New Roman"/>
              </a:rPr>
              <a:t> </a:t>
            </a:r>
            <a:r>
              <a:rPr lang="en-US" sz="2000" spc="5" dirty="0">
                <a:latin typeface="Times New Roman"/>
                <a:cs typeface="Times New Roman"/>
              </a:rPr>
              <a:t>ways</a:t>
            </a:r>
            <a:r>
              <a:rPr lang="en-US" sz="2000" spc="1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model</a:t>
            </a:r>
            <a:r>
              <a:rPr lang="en-US" sz="2000" spc="-10" dirty="0">
                <a:latin typeface="Times New Roman"/>
                <a:cs typeface="Times New Roman"/>
              </a:rPr>
              <a:t> </a:t>
            </a:r>
            <a:r>
              <a:rPr lang="en-US" sz="2000" spc="10" dirty="0">
                <a:latin typeface="Times New Roman"/>
                <a:cs typeface="Times New Roman"/>
              </a:rPr>
              <a:t>the</a:t>
            </a:r>
            <a:r>
              <a:rPr lang="en-US" sz="2000" dirty="0">
                <a:latin typeface="Times New Roman"/>
                <a:cs typeface="Times New Roman"/>
              </a:rPr>
              <a:t> </a:t>
            </a:r>
            <a:r>
              <a:rPr lang="en-US" sz="2000" spc="10" dirty="0">
                <a:latin typeface="Times New Roman"/>
                <a:cs typeface="Times New Roman"/>
              </a:rPr>
              <a:t>data</a:t>
            </a:r>
            <a:endParaRPr lang="en-US" sz="2000" dirty="0">
              <a:latin typeface="Times New Roman"/>
              <a:cs typeface="Times New Roman"/>
            </a:endParaRPr>
          </a:p>
          <a:p>
            <a:pPr>
              <a:lnSpc>
                <a:spcPct val="100000"/>
              </a:lnSpc>
              <a:spcBef>
                <a:spcPts val="45"/>
              </a:spcBef>
              <a:buFont typeface="Arial MT"/>
              <a:buChar char="•"/>
            </a:pPr>
            <a:endParaRPr lang="en-US" sz="2800" dirty="0">
              <a:latin typeface="Times New Roman"/>
              <a:cs typeface="Times New Roman"/>
            </a:endParaRPr>
          </a:p>
          <a:p>
            <a:pPr marL="390525" marR="266065" indent="-378460" algn="just">
              <a:lnSpc>
                <a:spcPct val="91300"/>
              </a:lnSpc>
              <a:buFont typeface="Arial MT"/>
              <a:buChar char="•"/>
              <a:tabLst>
                <a:tab pos="391160" algn="l"/>
              </a:tabLst>
            </a:pPr>
            <a:r>
              <a:rPr lang="en-US" sz="2000" spc="10" dirty="0">
                <a:latin typeface="Times New Roman"/>
                <a:cs typeface="Times New Roman"/>
              </a:rPr>
              <a:t>In </a:t>
            </a:r>
            <a:r>
              <a:rPr lang="en-US" sz="2000" spc="15" dirty="0">
                <a:latin typeface="Times New Roman"/>
                <a:cs typeface="Times New Roman"/>
              </a:rPr>
              <a:t>our </a:t>
            </a:r>
            <a:r>
              <a:rPr lang="en-US" sz="2000" spc="10" dirty="0">
                <a:latin typeface="Times New Roman"/>
                <a:cs typeface="Times New Roman"/>
              </a:rPr>
              <a:t>example, </a:t>
            </a:r>
            <a:r>
              <a:rPr lang="en-US" sz="2000" spc="15" dirty="0">
                <a:latin typeface="Times New Roman"/>
                <a:cs typeface="Times New Roman"/>
              </a:rPr>
              <a:t>one </a:t>
            </a:r>
            <a:r>
              <a:rPr lang="en-US" sz="2000" spc="10" dirty="0">
                <a:latin typeface="Times New Roman"/>
                <a:cs typeface="Times New Roman"/>
              </a:rPr>
              <a:t>way </a:t>
            </a:r>
            <a:r>
              <a:rPr lang="en-US" sz="2000" spc="5" dirty="0">
                <a:latin typeface="Times New Roman"/>
                <a:cs typeface="Times New Roman"/>
              </a:rPr>
              <a:t>is to store </a:t>
            </a:r>
            <a:r>
              <a:rPr lang="en-US" sz="2000" spc="10" dirty="0">
                <a:latin typeface="Times New Roman"/>
                <a:cs typeface="Times New Roman"/>
              </a:rPr>
              <a:t> the </a:t>
            </a:r>
            <a:r>
              <a:rPr lang="en-US" sz="2000" spc="5" dirty="0">
                <a:latin typeface="Times New Roman"/>
                <a:cs typeface="Times New Roman"/>
              </a:rPr>
              <a:t>Customer </a:t>
            </a:r>
            <a:r>
              <a:rPr lang="en-US" sz="2000" spc="15" dirty="0">
                <a:latin typeface="Times New Roman"/>
                <a:cs typeface="Times New Roman"/>
              </a:rPr>
              <a:t>and </a:t>
            </a:r>
            <a:r>
              <a:rPr lang="en-US" sz="2000" spc="10" dirty="0">
                <a:latin typeface="Times New Roman"/>
                <a:cs typeface="Times New Roman"/>
              </a:rPr>
              <a:t>Order </a:t>
            </a:r>
            <a:r>
              <a:rPr lang="en-US" sz="2000" spc="5" dirty="0">
                <a:latin typeface="Times New Roman"/>
                <a:cs typeface="Times New Roman"/>
              </a:rPr>
              <a:t>in </a:t>
            </a:r>
            <a:r>
              <a:rPr lang="en-US" sz="2000" dirty="0">
                <a:latin typeface="Times New Roman"/>
                <a:cs typeface="Times New Roman"/>
              </a:rPr>
              <a:t>different </a:t>
            </a:r>
            <a:r>
              <a:rPr lang="en-US" sz="2000" spc="-585" dirty="0">
                <a:latin typeface="Times New Roman"/>
                <a:cs typeface="Times New Roman"/>
              </a:rPr>
              <a:t> </a:t>
            </a:r>
            <a:r>
              <a:rPr lang="en-US" sz="2000" spc="10" dirty="0">
                <a:latin typeface="Times New Roman"/>
                <a:cs typeface="Times New Roman"/>
              </a:rPr>
              <a:t>column</a:t>
            </a:r>
            <a:r>
              <a:rPr lang="en-US" sz="2000" spc="5" dirty="0">
                <a:latin typeface="Times New Roman"/>
                <a:cs typeface="Times New Roman"/>
              </a:rPr>
              <a:t> </a:t>
            </a:r>
            <a:r>
              <a:rPr lang="en-US" sz="2000" dirty="0">
                <a:latin typeface="Times New Roman"/>
                <a:cs typeface="Times New Roman"/>
              </a:rPr>
              <a:t>families</a:t>
            </a:r>
          </a:p>
          <a:p>
            <a:pPr>
              <a:lnSpc>
                <a:spcPct val="100000"/>
              </a:lnSpc>
              <a:spcBef>
                <a:spcPts val="50"/>
              </a:spcBef>
              <a:buFont typeface="Arial MT"/>
              <a:buChar char="•"/>
            </a:pPr>
            <a:endParaRPr lang="en-US" sz="3200" dirty="0">
              <a:latin typeface="Times New Roman"/>
              <a:cs typeface="Times New Roman"/>
            </a:endParaRPr>
          </a:p>
          <a:p>
            <a:pPr marL="390525" marR="93980" indent="-378460">
              <a:lnSpc>
                <a:spcPct val="91000"/>
              </a:lnSpc>
              <a:buFont typeface="Arial MT"/>
              <a:buChar char="•"/>
              <a:tabLst>
                <a:tab pos="390525" algn="l"/>
                <a:tab pos="391160" algn="l"/>
              </a:tabLst>
            </a:pPr>
            <a:r>
              <a:rPr lang="en-US" sz="2000" spc="15" dirty="0">
                <a:latin typeface="Times New Roman"/>
                <a:cs typeface="Times New Roman"/>
              </a:rPr>
              <a:t>The</a:t>
            </a:r>
            <a:r>
              <a:rPr lang="en-US" sz="2000" spc="-15" dirty="0">
                <a:latin typeface="Times New Roman"/>
                <a:cs typeface="Times New Roman"/>
              </a:rPr>
              <a:t> </a:t>
            </a:r>
            <a:r>
              <a:rPr lang="en-US" sz="2000" spc="10" dirty="0">
                <a:latin typeface="Times New Roman"/>
                <a:cs typeface="Times New Roman"/>
              </a:rPr>
              <a:t>reference</a:t>
            </a:r>
            <a:r>
              <a:rPr lang="en-US" sz="2000" spc="-35" dirty="0">
                <a:latin typeface="Times New Roman"/>
                <a:cs typeface="Times New Roman"/>
              </a:rPr>
              <a:t> </a:t>
            </a:r>
            <a:r>
              <a:rPr lang="en-US" sz="2000" spc="5" dirty="0">
                <a:latin typeface="Times New Roman"/>
                <a:cs typeface="Times New Roman"/>
              </a:rPr>
              <a:t>to</a:t>
            </a:r>
            <a:r>
              <a:rPr lang="en-US" sz="2000" dirty="0">
                <a:latin typeface="Times New Roman"/>
                <a:cs typeface="Times New Roman"/>
              </a:rPr>
              <a:t> </a:t>
            </a:r>
            <a:r>
              <a:rPr lang="en-US" sz="2000" spc="5" dirty="0">
                <a:latin typeface="Times New Roman"/>
                <a:cs typeface="Times New Roman"/>
              </a:rPr>
              <a:t>all</a:t>
            </a:r>
            <a:r>
              <a:rPr lang="en-US" sz="2000" spc="10" dirty="0">
                <a:latin typeface="Times New Roman"/>
                <a:cs typeface="Times New Roman"/>
              </a:rPr>
              <a:t> the</a:t>
            </a:r>
            <a:r>
              <a:rPr lang="en-US" sz="2000" spc="-10" dirty="0">
                <a:latin typeface="Times New Roman"/>
                <a:cs typeface="Times New Roman"/>
              </a:rPr>
              <a:t> </a:t>
            </a:r>
            <a:r>
              <a:rPr lang="en-US" sz="2000" spc="15" dirty="0">
                <a:latin typeface="Times New Roman"/>
                <a:cs typeface="Times New Roman"/>
              </a:rPr>
              <a:t>orders</a:t>
            </a:r>
            <a:r>
              <a:rPr lang="en-US" sz="2000" spc="-50" dirty="0">
                <a:latin typeface="Times New Roman"/>
                <a:cs typeface="Times New Roman"/>
              </a:rPr>
              <a:t> </a:t>
            </a:r>
            <a:r>
              <a:rPr lang="en-US" sz="2000" spc="10" dirty="0">
                <a:latin typeface="Times New Roman"/>
                <a:cs typeface="Times New Roman"/>
              </a:rPr>
              <a:t>placed </a:t>
            </a:r>
            <a:r>
              <a:rPr lang="en-US" sz="2000" spc="-585" dirty="0">
                <a:latin typeface="Times New Roman"/>
                <a:cs typeface="Times New Roman"/>
              </a:rPr>
              <a:t> </a:t>
            </a:r>
            <a:r>
              <a:rPr lang="en-US" sz="2000" spc="15" dirty="0">
                <a:latin typeface="Times New Roman"/>
                <a:cs typeface="Times New Roman"/>
              </a:rPr>
              <a:t>by </a:t>
            </a:r>
            <a:r>
              <a:rPr lang="en-US" sz="2000" spc="10" dirty="0">
                <a:latin typeface="Times New Roman"/>
                <a:cs typeface="Times New Roman"/>
              </a:rPr>
              <a:t>the </a:t>
            </a:r>
            <a:r>
              <a:rPr lang="en-US" sz="2000" spc="5" dirty="0">
                <a:latin typeface="Times New Roman"/>
                <a:cs typeface="Times New Roman"/>
              </a:rPr>
              <a:t>customer </a:t>
            </a:r>
            <a:r>
              <a:rPr lang="en-US" sz="2000" spc="10" dirty="0">
                <a:latin typeface="Times New Roman"/>
                <a:cs typeface="Times New Roman"/>
              </a:rPr>
              <a:t>are </a:t>
            </a:r>
            <a:r>
              <a:rPr lang="en-US" sz="2000" spc="5" dirty="0">
                <a:latin typeface="Times New Roman"/>
                <a:cs typeface="Times New Roman"/>
              </a:rPr>
              <a:t>in </a:t>
            </a:r>
            <a:r>
              <a:rPr lang="en-US" sz="2000" spc="10" dirty="0">
                <a:latin typeface="Times New Roman"/>
                <a:cs typeface="Times New Roman"/>
              </a:rPr>
              <a:t>the </a:t>
            </a:r>
            <a:r>
              <a:rPr lang="en-US" sz="2000" spc="5" dirty="0">
                <a:latin typeface="Times New Roman"/>
                <a:cs typeface="Times New Roman"/>
              </a:rPr>
              <a:t>Customer </a:t>
            </a:r>
            <a:r>
              <a:rPr lang="en-US" sz="2000" spc="10" dirty="0">
                <a:latin typeface="Times New Roman"/>
                <a:cs typeface="Times New Roman"/>
              </a:rPr>
              <a:t> column</a:t>
            </a:r>
            <a:r>
              <a:rPr lang="en-US" sz="2000" spc="5" dirty="0">
                <a:latin typeface="Times New Roman"/>
                <a:cs typeface="Times New Roman"/>
              </a:rPr>
              <a:t> </a:t>
            </a:r>
            <a:r>
              <a:rPr lang="en-US" sz="2000" spc="-25" dirty="0">
                <a:latin typeface="Times New Roman"/>
                <a:cs typeface="Times New Roman"/>
              </a:rPr>
              <a:t>family.</a:t>
            </a:r>
            <a:r>
              <a:rPr lang="en-US" sz="2000" spc="60" dirty="0">
                <a:latin typeface="Times New Roman"/>
                <a:cs typeface="Times New Roman"/>
              </a:rPr>
              <a:t> </a:t>
            </a:r>
            <a:r>
              <a:rPr lang="en-US" sz="2000" spc="5" dirty="0">
                <a:latin typeface="Times New Roman"/>
                <a:cs typeface="Times New Roman"/>
              </a:rPr>
              <a:t>Similar</a:t>
            </a:r>
            <a:r>
              <a:rPr lang="en-US" sz="2000" spc="55" dirty="0">
                <a:latin typeface="Times New Roman"/>
                <a:cs typeface="Times New Roman"/>
              </a:rPr>
              <a:t> </a:t>
            </a:r>
            <a:r>
              <a:rPr lang="en-US" sz="2000" spc="10" dirty="0">
                <a:latin typeface="Times New Roman"/>
                <a:cs typeface="Times New Roman"/>
              </a:rPr>
              <a:t>other </a:t>
            </a:r>
            <a:r>
              <a:rPr lang="en-US" sz="2000" spc="15" dirty="0">
                <a:latin typeface="Times New Roman"/>
                <a:cs typeface="Times New Roman"/>
              </a:rPr>
              <a:t> </a:t>
            </a:r>
            <a:r>
              <a:rPr lang="en-US" sz="2000" spc="10" dirty="0" err="1">
                <a:latin typeface="Times New Roman"/>
                <a:cs typeface="Times New Roman"/>
              </a:rPr>
              <a:t>denormalizations</a:t>
            </a:r>
            <a:r>
              <a:rPr lang="en-US" sz="2000" spc="10" dirty="0">
                <a:latin typeface="Times New Roman"/>
                <a:cs typeface="Times New Roman"/>
              </a:rPr>
              <a:t> are generally </a:t>
            </a:r>
            <a:r>
              <a:rPr lang="en-US" sz="2000" spc="15" dirty="0">
                <a:latin typeface="Times New Roman"/>
                <a:cs typeface="Times New Roman"/>
              </a:rPr>
              <a:t>done </a:t>
            </a:r>
            <a:r>
              <a:rPr lang="en-US" sz="2000" spc="20" dirty="0">
                <a:latin typeface="Times New Roman"/>
                <a:cs typeface="Times New Roman"/>
              </a:rPr>
              <a:t> </a:t>
            </a:r>
            <a:r>
              <a:rPr lang="en-US" sz="2000" spc="5" dirty="0">
                <a:latin typeface="Times New Roman"/>
                <a:cs typeface="Times New Roman"/>
              </a:rPr>
              <a:t>so </a:t>
            </a:r>
            <a:r>
              <a:rPr lang="en-US" sz="2000" spc="10" dirty="0">
                <a:latin typeface="Times New Roman"/>
                <a:cs typeface="Times New Roman"/>
              </a:rPr>
              <a:t>that </a:t>
            </a:r>
            <a:r>
              <a:rPr lang="en-US" sz="2000" spc="15" dirty="0">
                <a:latin typeface="Times New Roman"/>
                <a:cs typeface="Times New Roman"/>
              </a:rPr>
              <a:t>query </a:t>
            </a:r>
            <a:r>
              <a:rPr lang="en-US" sz="2000" spc="10" dirty="0">
                <a:latin typeface="Times New Roman"/>
                <a:cs typeface="Times New Roman"/>
              </a:rPr>
              <a:t>(read) performance </a:t>
            </a:r>
            <a:r>
              <a:rPr lang="en-US" sz="2000" spc="5" dirty="0">
                <a:latin typeface="Times New Roman"/>
                <a:cs typeface="Times New Roman"/>
              </a:rPr>
              <a:t>is </a:t>
            </a:r>
            <a:r>
              <a:rPr lang="en-US" sz="2000" spc="10" dirty="0">
                <a:latin typeface="Times New Roman"/>
                <a:cs typeface="Times New Roman"/>
              </a:rPr>
              <a:t> improved</a:t>
            </a:r>
            <a:endParaRPr lang="en-US" sz="2000" dirty="0">
              <a:latin typeface="Times New Roman"/>
              <a:cs typeface="Times New Roman"/>
            </a:endParaRPr>
          </a:p>
        </p:txBody>
      </p:sp>
      <p:pic>
        <p:nvPicPr>
          <p:cNvPr id="13" name="object 5"/>
          <p:cNvPicPr/>
          <p:nvPr/>
        </p:nvPicPr>
        <p:blipFill>
          <a:blip r:embed="rId3" cstate="print"/>
          <a:stretch>
            <a:fillRect/>
          </a:stretch>
        </p:blipFill>
        <p:spPr>
          <a:xfrm>
            <a:off x="7541020" y="552169"/>
            <a:ext cx="3880103" cy="5925311"/>
          </a:xfrm>
          <a:prstGeom prst="rect">
            <a:avLst/>
          </a:prstGeom>
        </p:spPr>
      </p:pic>
      <p:sp>
        <p:nvSpPr>
          <p:cNvPr id="11" name="Rectangle 10"/>
          <p:cNvSpPr/>
          <p:nvPr/>
        </p:nvSpPr>
        <p:spPr>
          <a:xfrm>
            <a:off x="2856000" y="182837"/>
            <a:ext cx="2471510" cy="523220"/>
          </a:xfrm>
          <a:prstGeom prst="rect">
            <a:avLst/>
          </a:prstGeom>
        </p:spPr>
        <p:txBody>
          <a:bodyPr wrap="none">
            <a:spAutoFit/>
          </a:bodyPr>
          <a:lstStyle/>
          <a:p>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a:t>
            </a:r>
            <a:r>
              <a:rPr lang="en-IN" sz="2800" b="1" spc="-4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Modeling</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5660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1" name="object 5"/>
          <p:cNvSpPr txBox="1"/>
          <p:nvPr/>
        </p:nvSpPr>
        <p:spPr>
          <a:xfrm>
            <a:off x="2445463" y="764934"/>
            <a:ext cx="8765352" cy="1590820"/>
          </a:xfrm>
          <a:prstGeom prst="rect">
            <a:avLst/>
          </a:prstGeom>
        </p:spPr>
        <p:txBody>
          <a:bodyPr vert="horz" wrap="square" lIns="0" tIns="51435" rIns="0" bIns="0" rtlCol="0">
            <a:spAutoFit/>
          </a:bodyPr>
          <a:lstStyle/>
          <a:p>
            <a:pPr marL="12700" marR="5080" algn="just">
              <a:lnSpc>
                <a:spcPts val="2380"/>
              </a:lnSpc>
              <a:spcBef>
                <a:spcPts val="405"/>
              </a:spcBef>
            </a:pPr>
            <a:r>
              <a:rPr sz="2200" dirty="0">
                <a:latin typeface="Times New Roman"/>
                <a:cs typeface="Times New Roman"/>
              </a:rPr>
              <a:t>When </a:t>
            </a:r>
            <a:r>
              <a:rPr sz="2200" spc="5" dirty="0">
                <a:latin typeface="Times New Roman"/>
                <a:cs typeface="Times New Roman"/>
              </a:rPr>
              <a:t>using</a:t>
            </a:r>
            <a:r>
              <a:rPr sz="2200" spc="-45" dirty="0">
                <a:latin typeface="Times New Roman"/>
                <a:cs typeface="Times New Roman"/>
              </a:rPr>
              <a:t> </a:t>
            </a:r>
            <a:r>
              <a:rPr sz="2200" spc="-5" dirty="0">
                <a:solidFill>
                  <a:srgbClr val="FF0000"/>
                </a:solidFill>
                <a:latin typeface="Times New Roman"/>
                <a:cs typeface="Times New Roman"/>
              </a:rPr>
              <a:t>graph</a:t>
            </a:r>
            <a:r>
              <a:rPr sz="2200" dirty="0">
                <a:solidFill>
                  <a:srgbClr val="FF0000"/>
                </a:solidFill>
                <a:latin typeface="Times New Roman"/>
                <a:cs typeface="Times New Roman"/>
              </a:rPr>
              <a:t> </a:t>
            </a:r>
            <a:r>
              <a:rPr sz="2200" spc="5" dirty="0">
                <a:solidFill>
                  <a:srgbClr val="FF0000"/>
                </a:solidFill>
                <a:latin typeface="Times New Roman"/>
                <a:cs typeface="Times New Roman"/>
              </a:rPr>
              <a:t>databases</a:t>
            </a:r>
            <a:r>
              <a:rPr sz="2200" spc="-40" dirty="0">
                <a:solidFill>
                  <a:srgbClr val="FF0000"/>
                </a:solidFill>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spc="-5" dirty="0">
                <a:latin typeface="Times New Roman"/>
                <a:cs typeface="Times New Roman"/>
              </a:rPr>
              <a:t>model</a:t>
            </a:r>
            <a:r>
              <a:rPr sz="2200" spc="4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same</a:t>
            </a:r>
            <a:r>
              <a:rPr sz="2200" spc="10" dirty="0">
                <a:latin typeface="Times New Roman"/>
                <a:cs typeface="Times New Roman"/>
              </a:rPr>
              <a:t> </a:t>
            </a:r>
            <a:r>
              <a:rPr sz="2200" spc="5" dirty="0">
                <a:latin typeface="Times New Roman"/>
                <a:cs typeface="Times New Roman"/>
              </a:rPr>
              <a:t>data,</a:t>
            </a:r>
            <a:r>
              <a:rPr sz="2200" spc="-25" dirty="0">
                <a:latin typeface="Times New Roman"/>
                <a:cs typeface="Times New Roman"/>
              </a:rPr>
              <a:t> </a:t>
            </a:r>
            <a:r>
              <a:rPr sz="2200" spc="-5" dirty="0">
                <a:latin typeface="Times New Roman"/>
                <a:cs typeface="Times New Roman"/>
              </a:rPr>
              <a:t>we</a:t>
            </a:r>
            <a:r>
              <a:rPr sz="2200" spc="10" dirty="0">
                <a:latin typeface="Times New Roman"/>
                <a:cs typeface="Times New Roman"/>
              </a:rPr>
              <a:t> </a:t>
            </a:r>
            <a:r>
              <a:rPr sz="2200" spc="-5" dirty="0">
                <a:latin typeface="Times New Roman"/>
                <a:cs typeface="Times New Roman"/>
              </a:rPr>
              <a:t>model</a:t>
            </a:r>
            <a:r>
              <a:rPr sz="2200" spc="35" dirty="0">
                <a:latin typeface="Times New Roman"/>
                <a:cs typeface="Times New Roman"/>
              </a:rPr>
              <a:t> </a:t>
            </a:r>
            <a:r>
              <a:rPr sz="2200" spc="5" dirty="0">
                <a:latin typeface="Times New Roman"/>
                <a:cs typeface="Times New Roman"/>
              </a:rPr>
              <a:t>all</a:t>
            </a:r>
            <a:r>
              <a:rPr sz="2200" spc="-35" dirty="0">
                <a:latin typeface="Times New Roman"/>
                <a:cs typeface="Times New Roman"/>
              </a:rPr>
              <a:t> </a:t>
            </a:r>
            <a:r>
              <a:rPr sz="2200" spc="5" dirty="0">
                <a:latin typeface="Times New Roman"/>
                <a:cs typeface="Times New Roman"/>
              </a:rPr>
              <a:t>objects</a:t>
            </a:r>
            <a:r>
              <a:rPr sz="2200" spc="-65" dirty="0">
                <a:latin typeface="Times New Roman"/>
                <a:cs typeface="Times New Roman"/>
              </a:rPr>
              <a:t> </a:t>
            </a:r>
            <a:r>
              <a:rPr sz="2200" dirty="0">
                <a:latin typeface="Times New Roman"/>
                <a:cs typeface="Times New Roman"/>
              </a:rPr>
              <a:t>as</a:t>
            </a:r>
            <a:r>
              <a:rPr sz="2200" spc="-15" dirty="0">
                <a:latin typeface="Times New Roman"/>
                <a:cs typeface="Times New Roman"/>
              </a:rPr>
              <a:t> </a:t>
            </a:r>
            <a:r>
              <a:rPr sz="2200" dirty="0">
                <a:latin typeface="Times New Roman"/>
                <a:cs typeface="Times New Roman"/>
              </a:rPr>
              <a:t>(typed) </a:t>
            </a:r>
            <a:r>
              <a:rPr sz="2200" spc="-535" dirty="0">
                <a:latin typeface="Times New Roman"/>
                <a:cs typeface="Times New Roman"/>
              </a:rPr>
              <a:t> </a:t>
            </a:r>
            <a:r>
              <a:rPr sz="2200" dirty="0">
                <a:latin typeface="Times New Roman"/>
                <a:cs typeface="Times New Roman"/>
              </a:rPr>
              <a:t>nodes and </a:t>
            </a:r>
            <a:r>
              <a:rPr sz="2200" spc="5" dirty="0">
                <a:latin typeface="Times New Roman"/>
                <a:cs typeface="Times New Roman"/>
              </a:rPr>
              <a:t>relations within them </a:t>
            </a:r>
            <a:r>
              <a:rPr sz="2200" dirty="0">
                <a:latin typeface="Times New Roman"/>
                <a:cs typeface="Times New Roman"/>
              </a:rPr>
              <a:t>as (typed) edges; </a:t>
            </a:r>
            <a:r>
              <a:rPr sz="2200" spc="5" dirty="0">
                <a:latin typeface="Times New Roman"/>
                <a:cs typeface="Times New Roman"/>
              </a:rPr>
              <a:t>both </a:t>
            </a:r>
            <a:r>
              <a:rPr sz="2200" dirty="0">
                <a:latin typeface="Times New Roman"/>
                <a:cs typeface="Times New Roman"/>
              </a:rPr>
              <a:t>nodes and </a:t>
            </a:r>
            <a:r>
              <a:rPr sz="2200" spc="-5" dirty="0">
                <a:latin typeface="Times New Roman"/>
                <a:cs typeface="Times New Roman"/>
              </a:rPr>
              <a:t>edges </a:t>
            </a:r>
            <a:r>
              <a:rPr sz="2200" spc="-10" dirty="0">
                <a:latin typeface="Times New Roman"/>
                <a:cs typeface="Times New Roman"/>
              </a:rPr>
              <a:t>may </a:t>
            </a:r>
            <a:r>
              <a:rPr sz="2200" spc="-5" dirty="0">
                <a:latin typeface="Times New Roman"/>
                <a:cs typeface="Times New Roman"/>
              </a:rPr>
              <a:t>have </a:t>
            </a:r>
            <a:r>
              <a:rPr sz="2200" dirty="0">
                <a:latin typeface="Times New Roman"/>
                <a:cs typeface="Times New Roman"/>
              </a:rPr>
              <a:t> </a:t>
            </a:r>
            <a:r>
              <a:rPr sz="2200" spc="5" dirty="0">
                <a:latin typeface="Times New Roman"/>
                <a:cs typeface="Times New Roman"/>
              </a:rPr>
              <a:t>properties</a:t>
            </a:r>
            <a:r>
              <a:rPr sz="2200" spc="-65" dirty="0">
                <a:latin typeface="Times New Roman"/>
                <a:cs typeface="Times New Roman"/>
              </a:rPr>
              <a:t> </a:t>
            </a:r>
            <a:r>
              <a:rPr sz="2200" spc="-5" dirty="0">
                <a:latin typeface="Times New Roman"/>
                <a:cs typeface="Times New Roman"/>
              </a:rPr>
              <a:t>(key/value</a:t>
            </a:r>
            <a:r>
              <a:rPr sz="2200" spc="10" dirty="0">
                <a:latin typeface="Times New Roman"/>
                <a:cs typeface="Times New Roman"/>
              </a:rPr>
              <a:t> </a:t>
            </a:r>
            <a:r>
              <a:rPr sz="2200" spc="5" dirty="0">
                <a:latin typeface="Times New Roman"/>
                <a:cs typeface="Times New Roman"/>
              </a:rPr>
              <a:t>pairs).</a:t>
            </a:r>
            <a:r>
              <a:rPr sz="2200" spc="-90" dirty="0">
                <a:latin typeface="Times New Roman"/>
                <a:cs typeface="Times New Roman"/>
              </a:rPr>
              <a:t> </a:t>
            </a:r>
            <a:r>
              <a:rPr sz="2200" spc="5" dirty="0">
                <a:latin typeface="Times New Roman"/>
                <a:cs typeface="Times New Roman"/>
              </a:rPr>
              <a:t>This</a:t>
            </a:r>
            <a:r>
              <a:rPr sz="2200" spc="-40" dirty="0">
                <a:latin typeface="Times New Roman"/>
                <a:cs typeface="Times New Roman"/>
              </a:rPr>
              <a:t> </a:t>
            </a:r>
            <a:r>
              <a:rPr sz="2200" spc="5" dirty="0">
                <a:latin typeface="Times New Roman"/>
                <a:cs typeface="Times New Roman"/>
              </a:rPr>
              <a:t>is</a:t>
            </a:r>
            <a:r>
              <a:rPr sz="2200" spc="-15" dirty="0">
                <a:latin typeface="Times New Roman"/>
                <a:cs typeface="Times New Roman"/>
              </a:rPr>
              <a:t> </a:t>
            </a:r>
            <a:r>
              <a:rPr sz="2200" spc="5" dirty="0">
                <a:latin typeface="Times New Roman"/>
                <a:cs typeface="Times New Roman"/>
              </a:rPr>
              <a:t>especially</a:t>
            </a:r>
            <a:r>
              <a:rPr sz="2200" spc="-70" dirty="0">
                <a:latin typeface="Times New Roman"/>
                <a:cs typeface="Times New Roman"/>
              </a:rPr>
              <a:t> </a:t>
            </a:r>
            <a:r>
              <a:rPr sz="2200" dirty="0">
                <a:latin typeface="Times New Roman"/>
                <a:cs typeface="Times New Roman"/>
              </a:rPr>
              <a:t>convenient</a:t>
            </a:r>
            <a:r>
              <a:rPr sz="2200" spc="-35" dirty="0">
                <a:latin typeface="Times New Roman"/>
                <a:cs typeface="Times New Roman"/>
              </a:rPr>
              <a:t> </a:t>
            </a:r>
            <a:r>
              <a:rPr sz="2200" dirty="0">
                <a:latin typeface="Times New Roman"/>
                <a:cs typeface="Times New Roman"/>
              </a:rPr>
              <a:t>when</a:t>
            </a:r>
            <a:r>
              <a:rPr sz="2200" spc="30" dirty="0">
                <a:latin typeface="Times New Roman"/>
                <a:cs typeface="Times New Roman"/>
              </a:rPr>
              <a:t> </a:t>
            </a:r>
            <a:r>
              <a:rPr sz="2200" spc="-5" dirty="0">
                <a:latin typeface="Times New Roman"/>
                <a:cs typeface="Times New Roman"/>
              </a:rPr>
              <a:t>you</a:t>
            </a:r>
            <a:r>
              <a:rPr sz="2200" spc="30" dirty="0">
                <a:latin typeface="Times New Roman"/>
                <a:cs typeface="Times New Roman"/>
              </a:rPr>
              <a:t> </a:t>
            </a:r>
            <a:r>
              <a:rPr sz="2200" dirty="0">
                <a:latin typeface="Times New Roman"/>
                <a:cs typeface="Times New Roman"/>
              </a:rPr>
              <a:t>need</a:t>
            </a:r>
            <a:r>
              <a:rPr sz="2200" spc="-20" dirty="0">
                <a:latin typeface="Times New Roman"/>
                <a:cs typeface="Times New Roman"/>
              </a:rPr>
              <a:t> </a:t>
            </a:r>
            <a:r>
              <a:rPr sz="2200" spc="5" dirty="0">
                <a:latin typeface="Times New Roman"/>
                <a:cs typeface="Times New Roman"/>
              </a:rPr>
              <a:t>to</a:t>
            </a:r>
            <a:r>
              <a:rPr sz="2200" spc="-20" dirty="0">
                <a:latin typeface="Times New Roman"/>
                <a:cs typeface="Times New Roman"/>
              </a:rPr>
              <a:t> </a:t>
            </a:r>
            <a:r>
              <a:rPr sz="2200" spc="5" dirty="0">
                <a:latin typeface="Times New Roman"/>
                <a:cs typeface="Times New Roman"/>
              </a:rPr>
              <a:t>use the</a:t>
            </a:r>
            <a:r>
              <a:rPr lang="en-IN" sz="2200" spc="5" dirty="0">
                <a:latin typeface="Times New Roman"/>
                <a:cs typeface="Times New Roman"/>
              </a:rPr>
              <a:t> </a:t>
            </a:r>
            <a:r>
              <a:rPr sz="2200" spc="5" dirty="0">
                <a:latin typeface="Times New Roman"/>
                <a:cs typeface="Times New Roman"/>
              </a:rPr>
              <a:t>data</a:t>
            </a:r>
            <a:r>
              <a:rPr sz="2200" spc="-30" dirty="0">
                <a:latin typeface="Times New Roman"/>
                <a:cs typeface="Times New Roman"/>
              </a:rPr>
              <a:t> </a:t>
            </a:r>
            <a:r>
              <a:rPr sz="2200" spc="5" dirty="0">
                <a:latin typeface="Times New Roman"/>
                <a:cs typeface="Times New Roman"/>
              </a:rPr>
              <a:t>to</a:t>
            </a:r>
            <a:r>
              <a:rPr sz="2200" spc="-30" dirty="0">
                <a:latin typeface="Times New Roman"/>
                <a:cs typeface="Times New Roman"/>
              </a:rPr>
              <a:t> </a:t>
            </a:r>
            <a:r>
              <a:rPr sz="2200" spc="-5" dirty="0">
                <a:latin typeface="Times New Roman"/>
                <a:cs typeface="Times New Roman"/>
              </a:rPr>
              <a:t>recommend</a:t>
            </a:r>
            <a:r>
              <a:rPr sz="2200" spc="15" dirty="0">
                <a:latin typeface="Times New Roman"/>
                <a:cs typeface="Times New Roman"/>
              </a:rPr>
              <a:t> </a:t>
            </a:r>
            <a:r>
              <a:rPr sz="2200" spc="5" dirty="0">
                <a:latin typeface="Times New Roman"/>
                <a:cs typeface="Times New Roman"/>
              </a:rPr>
              <a:t>products</a:t>
            </a:r>
            <a:r>
              <a:rPr sz="2200" spc="-50" dirty="0">
                <a:latin typeface="Times New Roman"/>
                <a:cs typeface="Times New Roman"/>
              </a:rPr>
              <a:t> </a:t>
            </a:r>
            <a:r>
              <a:rPr sz="2200" spc="5" dirty="0">
                <a:latin typeface="Times New Roman"/>
                <a:cs typeface="Times New Roman"/>
              </a:rPr>
              <a:t>to</a:t>
            </a:r>
            <a:r>
              <a:rPr sz="2200" spc="-5" dirty="0">
                <a:latin typeface="Times New Roman"/>
                <a:cs typeface="Times New Roman"/>
              </a:rPr>
              <a:t> </a:t>
            </a:r>
            <a:r>
              <a:rPr sz="2200" spc="5" dirty="0">
                <a:latin typeface="Times New Roman"/>
                <a:cs typeface="Times New Roman"/>
              </a:rPr>
              <a:t>users</a:t>
            </a:r>
            <a:r>
              <a:rPr sz="2200" spc="-55" dirty="0">
                <a:latin typeface="Times New Roman"/>
                <a:cs typeface="Times New Roman"/>
              </a:rPr>
              <a:t> </a:t>
            </a:r>
            <a:r>
              <a:rPr sz="2200" dirty="0">
                <a:latin typeface="Times New Roman"/>
                <a:cs typeface="Times New Roman"/>
              </a:rPr>
              <a:t>or</a:t>
            </a:r>
            <a:r>
              <a:rPr sz="2200" spc="-20" dirty="0">
                <a:latin typeface="Times New Roman"/>
                <a:cs typeface="Times New Roman"/>
              </a:rPr>
              <a:t> </a:t>
            </a:r>
            <a:r>
              <a:rPr sz="2200" spc="5" dirty="0">
                <a:latin typeface="Times New Roman"/>
                <a:cs typeface="Times New Roman"/>
              </a:rPr>
              <a:t>to</a:t>
            </a:r>
            <a:r>
              <a:rPr lang="en-IN" sz="2200" dirty="0">
                <a:latin typeface="Times New Roman"/>
                <a:cs typeface="Times New Roman"/>
              </a:rPr>
              <a:t> </a:t>
            </a:r>
            <a:r>
              <a:rPr sz="2200" spc="5" dirty="0">
                <a:latin typeface="Times New Roman"/>
                <a:cs typeface="Times New Roman"/>
              </a:rPr>
              <a:t>find</a:t>
            </a:r>
            <a:r>
              <a:rPr lang="en-IN" sz="2200" spc="5" dirty="0">
                <a:latin typeface="Times New Roman"/>
                <a:cs typeface="Times New Roman"/>
              </a:rPr>
              <a:t> </a:t>
            </a:r>
            <a:r>
              <a:rPr lang="en-US" sz="2200" spc="5" dirty="0">
                <a:latin typeface="Times New Roman"/>
                <a:cs typeface="Times New Roman"/>
              </a:rPr>
              <a:t>patterns</a:t>
            </a:r>
            <a:r>
              <a:rPr lang="en-US" sz="2200" spc="-80" dirty="0">
                <a:latin typeface="Times New Roman"/>
                <a:cs typeface="Times New Roman"/>
              </a:rPr>
              <a:t> </a:t>
            </a:r>
            <a:r>
              <a:rPr lang="en-US" sz="2200" spc="5" dirty="0">
                <a:latin typeface="Times New Roman"/>
                <a:cs typeface="Times New Roman"/>
              </a:rPr>
              <a:t>in</a:t>
            </a:r>
            <a:r>
              <a:rPr lang="en-US" sz="2200" spc="-35" dirty="0">
                <a:latin typeface="Times New Roman"/>
                <a:cs typeface="Times New Roman"/>
              </a:rPr>
              <a:t> </a:t>
            </a:r>
            <a:r>
              <a:rPr lang="en-US" sz="2200" spc="5" dirty="0">
                <a:latin typeface="Times New Roman"/>
                <a:cs typeface="Times New Roman"/>
              </a:rPr>
              <a:t>actions</a:t>
            </a:r>
            <a:r>
              <a:rPr lang="en-US" sz="2200" spc="-55" dirty="0">
                <a:latin typeface="Times New Roman"/>
                <a:cs typeface="Times New Roman"/>
              </a:rPr>
              <a:t> </a:t>
            </a:r>
            <a:r>
              <a:rPr lang="en-US" sz="2200" dirty="0">
                <a:latin typeface="Times New Roman"/>
                <a:cs typeface="Times New Roman"/>
              </a:rPr>
              <a:t>taken</a:t>
            </a:r>
            <a:r>
              <a:rPr lang="en-US" sz="2200" spc="-10" dirty="0">
                <a:latin typeface="Times New Roman"/>
                <a:cs typeface="Times New Roman"/>
              </a:rPr>
              <a:t> </a:t>
            </a:r>
            <a:r>
              <a:rPr lang="en-US" sz="2200" dirty="0">
                <a:latin typeface="Times New Roman"/>
                <a:cs typeface="Times New Roman"/>
              </a:rPr>
              <a:t>by</a:t>
            </a:r>
            <a:r>
              <a:rPr lang="en-US" sz="2200" spc="-15" dirty="0">
                <a:latin typeface="Times New Roman"/>
                <a:cs typeface="Times New Roman"/>
              </a:rPr>
              <a:t> </a:t>
            </a:r>
            <a:r>
              <a:rPr lang="en-US" sz="2200" spc="5" dirty="0">
                <a:latin typeface="Times New Roman"/>
                <a:cs typeface="Times New Roman"/>
              </a:rPr>
              <a:t>users.</a:t>
            </a:r>
            <a:endParaRPr sz="2200" dirty="0">
              <a:latin typeface="Times New Roman"/>
              <a:cs typeface="Times New Roman"/>
            </a:endParaRPr>
          </a:p>
        </p:txBody>
      </p:sp>
      <p:pic>
        <p:nvPicPr>
          <p:cNvPr id="3" name="Picture 2"/>
          <p:cNvPicPr>
            <a:picLocks noChangeAspect="1"/>
          </p:cNvPicPr>
          <p:nvPr/>
        </p:nvPicPr>
        <p:blipFill>
          <a:blip r:embed="rId3"/>
          <a:stretch>
            <a:fillRect/>
          </a:stretch>
        </p:blipFill>
        <p:spPr>
          <a:xfrm>
            <a:off x="2926158" y="3120690"/>
            <a:ext cx="8209842" cy="3029106"/>
          </a:xfrm>
          <a:prstGeom prst="rect">
            <a:avLst/>
          </a:prstGeom>
        </p:spPr>
      </p:pic>
    </p:spTree>
    <p:extLst>
      <p:ext uri="{BB962C8B-B14F-4D97-AF65-F5344CB8AC3E}">
        <p14:creationId xmlns:p14="http://schemas.microsoft.com/office/powerpoint/2010/main" val="333086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ISE</a:t>
            </a: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4" name="Rectangle 13"/>
          <p:cNvSpPr/>
          <p:nvPr/>
        </p:nvSpPr>
        <p:spPr>
          <a:xfrm>
            <a:off x="3032851" y="650577"/>
            <a:ext cx="8177963" cy="2677656"/>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Consider the below given Use cases:</a:t>
            </a:r>
          </a:p>
          <a:p>
            <a:r>
              <a:rPr lang="en-US" sz="2400" dirty="0">
                <a:latin typeface="Times New Roman" panose="02020603050405020304" pitchFamily="18" charset="0"/>
                <a:cs typeface="Times New Roman" panose="02020603050405020304" pitchFamily="18" charset="0"/>
              </a:rPr>
              <a:t>   a) Content Management System and</a:t>
            </a:r>
          </a:p>
          <a:p>
            <a:r>
              <a:rPr lang="en-US" sz="2400" dirty="0">
                <a:latin typeface="Times New Roman" panose="02020603050405020304" pitchFamily="18" charset="0"/>
                <a:cs typeface="Times New Roman" panose="02020603050405020304" pitchFamily="18" charset="0"/>
              </a:rPr>
              <a:t>   b) College Library Management System.    </a:t>
            </a:r>
          </a:p>
          <a:p>
            <a:r>
              <a:rPr lang="en-US" sz="2400" dirty="0">
                <a:latin typeface="Times New Roman" panose="02020603050405020304" pitchFamily="18" charset="0"/>
                <a:cs typeface="Times New Roman" panose="02020603050405020304" pitchFamily="18" charset="0"/>
              </a:rPr>
              <a:t>Compare the key features of Relational Database and NOSQL Database for above given use cases and come up with the conclusion which database is suitable for these two use cases and why?</a:t>
            </a:r>
          </a:p>
        </p:txBody>
      </p:sp>
    </p:spTree>
    <p:extLst>
      <p:ext uri="{BB962C8B-B14F-4D97-AF65-F5344CB8AC3E}">
        <p14:creationId xmlns:p14="http://schemas.microsoft.com/office/powerpoint/2010/main" val="537150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eff20282af_0_109"/>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1" name="Google Shape;221;g2eff20282af_0_109"/>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grpSp>
        <p:nvGrpSpPr>
          <p:cNvPr id="222" name="Google Shape;222;g2eff20282af_0_109"/>
          <p:cNvGrpSpPr/>
          <p:nvPr/>
        </p:nvGrpSpPr>
        <p:grpSpPr>
          <a:xfrm>
            <a:off x="53470" y="1474470"/>
            <a:ext cx="2278380" cy="3049270"/>
            <a:chOff x="122" y="2322"/>
            <a:chExt cx="3588" cy="4802"/>
          </a:xfrm>
        </p:grpSpPr>
        <p:sp>
          <p:nvSpPr>
            <p:cNvPr id="223" name="Google Shape;223;g2eff20282af_0_109"/>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4" name="Google Shape;224;g2eff20282af_0_109"/>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pic>
          <p:nvPicPr>
            <p:cNvPr id="225" name="Google Shape;225;g2eff20282af_0_109" descr="Image"/>
            <p:cNvPicPr preferRelativeResize="0"/>
            <p:nvPr/>
          </p:nvPicPr>
          <p:blipFill rotWithShape="1">
            <a:blip r:embed="rId3">
              <a:alphaModFix/>
            </a:blip>
            <a:srcRect/>
            <a:stretch/>
          </p:blipFill>
          <p:spPr>
            <a:xfrm>
              <a:off x="987" y="3715"/>
              <a:ext cx="1683" cy="1805"/>
            </a:xfrm>
            <a:prstGeom prst="rect">
              <a:avLst/>
            </a:prstGeom>
            <a:noFill/>
            <a:ln>
              <a:noFill/>
            </a:ln>
          </p:spPr>
        </p:pic>
      </p:grpSp>
      <p:pic>
        <p:nvPicPr>
          <p:cNvPr id="226" name="Google Shape;226;g2eff20282af_0_109"/>
          <p:cNvPicPr preferRelativeResize="0"/>
          <p:nvPr/>
        </p:nvPicPr>
        <p:blipFill rotWithShape="1">
          <a:blip r:embed="rId4">
            <a:alphaModFix/>
          </a:blip>
          <a:srcRect/>
          <a:stretch/>
        </p:blipFill>
        <p:spPr>
          <a:xfrm>
            <a:off x="4321900" y="1198225"/>
            <a:ext cx="5962650" cy="4219575"/>
          </a:xfrm>
          <a:prstGeom prst="rect">
            <a:avLst/>
          </a:prstGeom>
          <a:noFill/>
          <a:ln>
            <a:noFill/>
          </a:ln>
        </p:spPr>
      </p:pic>
      <p:sp>
        <p:nvSpPr>
          <p:cNvPr id="227" name="Google Shape;227;g2eff20282af_0_109"/>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Dept. of ISE</a:t>
            </a:r>
            <a:endParaRPr sz="1400" b="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3296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and Integration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324535"/>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primary factor was the role of SQL as an integration mechanism between applications generally termed as </a:t>
            </a:r>
            <a:r>
              <a:rPr lang="en-US" sz="2000" b="1" dirty="0">
                <a:latin typeface="Times New Roman" panose="02020603050405020304" pitchFamily="18" charset="0"/>
                <a:cs typeface="Times New Roman" panose="02020603050405020304" pitchFamily="18" charset="0"/>
              </a:rPr>
              <a:t>Integration database.</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Multiple applications, usually developed by separate teams, storing their data in a common database. This improves communication because all the applications are operating on a consistent set of persistent data.</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 structure that’s designed to integrate many applications ends up being more complex than any single application needs.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An application want to make changes to its data storage, it needs to coordinate with all the other applications using the database. Different applications have different structural and performance needs.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With an </a:t>
            </a:r>
            <a:r>
              <a:rPr lang="en-US" sz="2000" b="1" dirty="0">
                <a:latin typeface="Times New Roman" panose="02020603050405020304" pitchFamily="18" charset="0"/>
                <a:cs typeface="Times New Roman" panose="02020603050405020304" pitchFamily="18" charset="0"/>
              </a:rPr>
              <a:t>application database</a:t>
            </a:r>
            <a:r>
              <a:rPr lang="en-US" sz="2000" dirty="0">
                <a:latin typeface="Times New Roman" panose="02020603050405020304" pitchFamily="18" charset="0"/>
                <a:cs typeface="Times New Roman" panose="02020603050405020304" pitchFamily="18" charset="0"/>
              </a:rPr>
              <a:t>, only the team using the application needs to know about the database structure, which makes it much easier to maintain and evolve the schema.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8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Attack of the Clusters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016758"/>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 In 2000s did see several large web properties dramatically increase in scale. This increase in scale was happening along many dimensions. Websites started tracking activity and structure in a very detailed way.</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Coping with the increase in data and traffic required more computing resources</a:t>
            </a:r>
            <a:r>
              <a:rPr lang="en-US"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Scaling up implies bigger machines, more processors, disk storage, and memory.</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highlight>
                  <a:srgbClr val="FFFF00"/>
                </a:highlight>
                <a:latin typeface="Times New Roman" panose="02020603050405020304" pitchFamily="18" charset="0"/>
                <a:cs typeface="Times New Roman" panose="02020603050405020304" pitchFamily="18" charset="0"/>
              </a:rPr>
              <a:t>But bigger machines get more and more expensive and the alternative is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to use lots of small machines in a cluster</a:t>
            </a:r>
            <a:r>
              <a:rPr lang="en-US" sz="2000" dirty="0">
                <a:solidFill>
                  <a:srgbClr val="FF0000"/>
                </a:solidFill>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Relational databases are not designed to be run on clusters.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Clustered relational databases use a cluster-aware file system that writes to a highly available disk subsystem</a:t>
            </a:r>
            <a:r>
              <a:rPr lang="en-US" sz="2000" dirty="0">
                <a:latin typeface="Times New Roman" panose="02020603050405020304" pitchFamily="18" charset="0"/>
                <a:cs typeface="Times New Roman" panose="02020603050405020304" pitchFamily="18" charset="0"/>
              </a:rPr>
              <a:t>—but this means the cluster still has the disk subsystem as a single point of failure.</a:t>
            </a:r>
          </a:p>
        </p:txBody>
      </p:sp>
    </p:spTree>
    <p:extLst>
      <p:ext uri="{BB962C8B-B14F-4D97-AF65-F5344CB8AC3E}">
        <p14:creationId xmlns:p14="http://schemas.microsoft.com/office/powerpoint/2010/main" val="698964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3785652"/>
          </a:xfrm>
          <a:prstGeom prst="rect">
            <a:avLst/>
          </a:prstGeom>
          <a:noFill/>
        </p:spPr>
        <p:txBody>
          <a:bodyPr wrap="square" rtlCol="0">
            <a:spAutoFit/>
          </a:bodyPr>
          <a:lstStyle/>
          <a:p>
            <a:pPr marL="355600" indent="-355600" algn="just">
              <a:tabLst>
                <a:tab pos="87313" algn="l"/>
              </a:tabLst>
            </a:pPr>
            <a:r>
              <a:rPr lang="en-US" sz="2000" dirty="0">
                <a:latin typeface="Times New Roman" panose="02020603050405020304" pitchFamily="18" charset="0"/>
                <a:cs typeface="Times New Roman" panose="02020603050405020304" pitchFamily="18" charset="0"/>
              </a:rPr>
              <a:t>7. This mismatch between relational databases and clusters led some organization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consider an alternative route to data storage.</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269875" indent="-269875" algn="just"/>
            <a:r>
              <a:rPr lang="en-US" sz="2000" dirty="0">
                <a:latin typeface="Times New Roman" panose="02020603050405020304" pitchFamily="18" charset="0"/>
                <a:cs typeface="Times New Roman" panose="02020603050405020304" pitchFamily="18" charset="0"/>
              </a:rPr>
              <a:t>8. Two companies in particular—Google and Amazon, Both were on the forefront of running large clusters of this kind; furthermore, they were capturing huge amounts of data.</a:t>
            </a:r>
          </a:p>
          <a:p>
            <a:pPr marL="355600" indent="-3556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269875" indent="-269875" algn="just"/>
            <a:r>
              <a:rPr lang="en-US" sz="2000" dirty="0">
                <a:latin typeface="Times New Roman" panose="02020603050405020304" pitchFamily="18" charset="0"/>
                <a:cs typeface="Times New Roman" panose="02020603050405020304" pitchFamily="18" charset="0"/>
              </a:rPr>
              <a:t>9. BigTable from Google and Dynamo from Amazon, two different NOSQL service’s that is used to run high-performance applications at ant scale  But bigger machines get more and more expensive and the alternative is to use lots of small machines in a cluster.</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35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96537" y="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Emergence of NoSQL</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35101" y="646331"/>
            <a:ext cx="8904486" cy="6247864"/>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“NoSQL” first made its appearance in the late 90s as the name of an open-source relational database Led by Carlo </a:t>
            </a:r>
            <a:r>
              <a:rPr lang="en-US" sz="2000" dirty="0" err="1">
                <a:latin typeface="Times New Roman" panose="02020603050405020304" pitchFamily="18" charset="0"/>
                <a:cs typeface="Times New Roman" panose="02020603050405020304" pitchFamily="18" charset="0"/>
              </a:rPr>
              <a:t>Strozzi</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name comes from the fact that the database doesn’t use SQL as a query language. Instead, the database is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manipulated through shell scripts </a:t>
            </a:r>
            <a:r>
              <a:rPr lang="en-US" sz="2000" dirty="0">
                <a:latin typeface="Times New Roman" panose="02020603050405020304" pitchFamily="18" charset="0"/>
                <a:cs typeface="Times New Roman" panose="02020603050405020304" pitchFamily="18" charset="0"/>
              </a:rPr>
              <a:t>that can be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combined into the usual UNIX pipelines</a:t>
            </a:r>
            <a:r>
              <a:rPr lang="en-US"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  Most NoSQL databases are driven by the need to run on clusters. NoSQL </a:t>
            </a: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databases offer a range of options for consistency and distribution.</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NoSQL is an accidental neologism. There is no prescriptive definition—all you can make is an observation of common characteristics.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common characteristics of NoSQL databases are</a:t>
            </a:r>
          </a:p>
          <a:p>
            <a:pPr algn="just"/>
            <a:r>
              <a:rPr lang="en-US" sz="2000" dirty="0">
                <a:latin typeface="Times New Roman" panose="02020603050405020304" pitchFamily="18" charset="0"/>
                <a:cs typeface="Times New Roman" panose="02020603050405020304" pitchFamily="18" charset="0"/>
              </a:rPr>
              <a:t>	• Not using the relational model</a:t>
            </a:r>
          </a:p>
          <a:p>
            <a:pPr algn="just"/>
            <a:r>
              <a:rPr lang="en-US" sz="2000" dirty="0">
                <a:latin typeface="Times New Roman" panose="02020603050405020304" pitchFamily="18" charset="0"/>
                <a:cs typeface="Times New Roman" panose="02020603050405020304" pitchFamily="18" charset="0"/>
              </a:rPr>
              <a:t>	• Running well on clusters</a:t>
            </a:r>
          </a:p>
          <a:p>
            <a:pPr algn="just"/>
            <a:r>
              <a:rPr lang="en-US" sz="2000" dirty="0">
                <a:latin typeface="Times New Roman" panose="02020603050405020304" pitchFamily="18" charset="0"/>
                <a:cs typeface="Times New Roman" panose="02020603050405020304" pitchFamily="18" charset="0"/>
              </a:rPr>
              <a:t>	• Open-source</a:t>
            </a:r>
          </a:p>
          <a:p>
            <a:pPr algn="just"/>
            <a:r>
              <a:rPr lang="en-US" sz="2000" dirty="0">
                <a:latin typeface="Times New Roman" panose="02020603050405020304" pitchFamily="18" charset="0"/>
                <a:cs typeface="Times New Roman" panose="02020603050405020304" pitchFamily="18" charset="0"/>
              </a:rPr>
              <a:t>	• Built for the 21st century web estates</a:t>
            </a:r>
          </a:p>
          <a:p>
            <a:pPr algn="just"/>
            <a:r>
              <a:rPr lang="en-US" sz="2000" dirty="0">
                <a:latin typeface="Times New Roman" panose="02020603050405020304" pitchFamily="18" charset="0"/>
                <a:cs typeface="Times New Roman" panose="02020603050405020304" pitchFamily="18" charset="0"/>
              </a:rPr>
              <a:t>	• Schemaless</a:t>
            </a:r>
          </a:p>
          <a:p>
            <a:pPr algn="just"/>
            <a:r>
              <a:rPr lang="en-US" sz="2000" dirty="0">
                <a:latin typeface="Times New Roman" panose="02020603050405020304" pitchFamily="18" charset="0"/>
                <a:cs typeface="Times New Roman" panose="02020603050405020304" pitchFamily="18" charset="0"/>
              </a:rPr>
              <a:t>6.  The most important result of the rise of NoSQL is </a:t>
            </a:r>
            <a:r>
              <a:rPr lang="en-US" sz="2000" b="1" dirty="0">
                <a:latin typeface="Times New Roman" panose="02020603050405020304" pitchFamily="18" charset="0"/>
                <a:cs typeface="Times New Roman" panose="02020603050405020304" pitchFamily="18" charset="0"/>
              </a:rPr>
              <a:t>Polyglot Persistence</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76555612"/>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13630</TotalTime>
  <Words>3976</Words>
  <Application>Microsoft Office PowerPoint</Application>
  <PresentationFormat>Widescreen</PresentationFormat>
  <Paragraphs>391</Paragraphs>
  <Slides>55</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55</vt:i4>
      </vt:variant>
    </vt:vector>
  </HeadingPairs>
  <TitlesOfParts>
    <vt:vector size="65" baseType="lpstr">
      <vt:lpstr>Arial</vt:lpstr>
      <vt:lpstr>Arial MT</vt:lpstr>
      <vt:lpstr>Calibri</vt:lpstr>
      <vt:lpstr>Calibri Light</vt:lpstr>
      <vt:lpstr>Futura Cyrillic Book</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ANISH KUMAR</cp:lastModifiedBy>
  <cp:revision>184</cp:revision>
  <dcterms:created xsi:type="dcterms:W3CDTF">2021-09-07T04:22:00Z</dcterms:created>
  <dcterms:modified xsi:type="dcterms:W3CDTF">2024-10-23T05:52:56Z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